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2" r:id="rId1"/>
  </p:sldMasterIdLst>
  <p:notesMasterIdLst>
    <p:notesMasterId r:id="rId42"/>
  </p:notesMasterIdLst>
  <p:sldIdLst>
    <p:sldId id="256" r:id="rId2"/>
    <p:sldId id="258" r:id="rId3"/>
    <p:sldId id="262" r:id="rId4"/>
    <p:sldId id="267" r:id="rId5"/>
    <p:sldId id="282" r:id="rId6"/>
    <p:sldId id="292" r:id="rId7"/>
    <p:sldId id="293" r:id="rId8"/>
    <p:sldId id="294" r:id="rId9"/>
    <p:sldId id="259" r:id="rId10"/>
    <p:sldId id="312" r:id="rId11"/>
    <p:sldId id="310" r:id="rId12"/>
    <p:sldId id="301" r:id="rId13"/>
    <p:sldId id="264" r:id="rId14"/>
    <p:sldId id="300" r:id="rId15"/>
    <p:sldId id="263" r:id="rId16"/>
    <p:sldId id="261" r:id="rId17"/>
    <p:sldId id="313" r:id="rId18"/>
    <p:sldId id="265" r:id="rId19"/>
    <p:sldId id="268" r:id="rId20"/>
    <p:sldId id="303" r:id="rId21"/>
    <p:sldId id="273" r:id="rId22"/>
    <p:sldId id="304" r:id="rId23"/>
    <p:sldId id="269" r:id="rId24"/>
    <p:sldId id="305" r:id="rId25"/>
    <p:sldId id="270" r:id="rId26"/>
    <p:sldId id="271" r:id="rId27"/>
    <p:sldId id="283" r:id="rId28"/>
    <p:sldId id="306" r:id="rId29"/>
    <p:sldId id="284" r:id="rId30"/>
    <p:sldId id="307" r:id="rId31"/>
    <p:sldId id="308" r:id="rId32"/>
    <p:sldId id="275" r:id="rId33"/>
    <p:sldId id="276" r:id="rId34"/>
    <p:sldId id="277" r:id="rId35"/>
    <p:sldId id="286" r:id="rId36"/>
    <p:sldId id="287" r:id="rId37"/>
    <p:sldId id="288" r:id="rId38"/>
    <p:sldId id="278" r:id="rId39"/>
    <p:sldId id="289" r:id="rId40"/>
    <p:sldId id="290" r:id="rId41"/>
  </p:sldIdLst>
  <p:sldSz cx="12599988" cy="7199313"/>
  <p:notesSz cx="6858000" cy="9144000"/>
  <p:defaultTextStyle>
    <a:defPPr>
      <a:defRPr lang="en-US"/>
    </a:defPPr>
    <a:lvl1pPr marL="0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1pPr>
    <a:lvl2pPr marL="475168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2pPr>
    <a:lvl3pPr marL="950336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3pPr>
    <a:lvl4pPr marL="1425504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4pPr>
    <a:lvl5pPr marL="1900672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5pPr>
    <a:lvl6pPr marL="2375840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6pPr>
    <a:lvl7pPr marL="2851008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7pPr>
    <a:lvl8pPr marL="3326176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8pPr>
    <a:lvl9pPr marL="3801344" algn="l" defTabSz="950336" rtl="0" eaLnBrk="1" latinLnBrk="0" hangingPunct="1">
      <a:defRPr sz="18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FBFB"/>
    <a:srgbClr val="AF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C93BA-6A98-485C-8E5D-927707B10681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43000"/>
            <a:ext cx="5400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0E03D-F924-4A14-BAE0-6FF9F7EA9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665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1pPr>
    <a:lvl2pPr marL="475168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2pPr>
    <a:lvl3pPr marL="950336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3pPr>
    <a:lvl4pPr marL="1425504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4pPr>
    <a:lvl5pPr marL="1900672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5pPr>
    <a:lvl6pPr marL="2375840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6pPr>
    <a:lvl7pPr marL="2851008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7pPr>
    <a:lvl8pPr marL="3326176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8pPr>
    <a:lvl9pPr marL="3801344" algn="l" defTabSz="950336" rtl="0" eaLnBrk="1" latinLnBrk="0" hangingPunct="1">
      <a:defRPr sz="12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418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14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981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830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0566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82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050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1949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485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7545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07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639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 D.W</a:t>
            </a:r>
            <a:r>
              <a:rPr lang="en-GB" baseline="0" dirty="0" smtClean="0"/>
              <a:t> to 50% (8 gm) in normal </a:t>
            </a:r>
            <a:r>
              <a:rPr lang="en-GB" baseline="0" dirty="0" err="1" smtClean="0"/>
              <a:t>indivisual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8121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4960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g/dl no need for mentioning the method </a:t>
            </a:r>
          </a:p>
          <a:p>
            <a:r>
              <a:rPr lang="en-GB" dirty="0" smtClean="0"/>
              <a:t>%           mentioning</a:t>
            </a:r>
            <a:r>
              <a:rPr lang="en-GB" baseline="0" dirty="0" smtClean="0"/>
              <a:t> the method due to % with g/dl differ in different method (</a:t>
            </a:r>
            <a:r>
              <a:rPr lang="en-GB" baseline="0" dirty="0" err="1" smtClean="0"/>
              <a:t>sahli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haldin</a:t>
            </a:r>
            <a:r>
              <a:rPr lang="en-GB" baseline="0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709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9468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Which mean 100% saturation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3812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4473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Reduced </a:t>
            </a:r>
            <a:r>
              <a:rPr lang="en-GB" dirty="0" err="1" smtClean="0"/>
              <a:t>Hb</a:t>
            </a:r>
            <a:r>
              <a:rPr lang="en-GB" baseline="0" dirty="0" smtClean="0"/>
              <a:t> </a:t>
            </a:r>
            <a:r>
              <a:rPr lang="ar-AE" baseline="0" dirty="0" smtClean="0"/>
              <a:t>غير متحد مع الهيموغلوبين</a:t>
            </a:r>
            <a:endParaRPr lang="ar-AE" dirty="0" smtClean="0"/>
          </a:p>
          <a:p>
            <a:r>
              <a:rPr lang="en-GB" dirty="0" err="1" smtClean="0"/>
              <a:t>metHb</a:t>
            </a:r>
            <a:r>
              <a:rPr lang="en-GB" dirty="0" smtClean="0"/>
              <a:t>=</a:t>
            </a:r>
            <a:r>
              <a:rPr lang="en-GB" dirty="0" err="1" smtClean="0"/>
              <a:t>Methma</a:t>
            </a:r>
            <a:r>
              <a:rPr lang="en-GB" baseline="0" dirty="0" smtClean="0"/>
              <a:t> haemoglobin= oxidized haemoglobin (</a:t>
            </a:r>
            <a:r>
              <a:rPr lang="ar-AE" baseline="0" dirty="0" smtClean="0"/>
              <a:t>بسبب مواد موكسده</a:t>
            </a:r>
            <a:endParaRPr lang="en-GB" baseline="0" dirty="0" smtClean="0"/>
          </a:p>
          <a:p>
            <a:r>
              <a:rPr lang="en-GB" baseline="0" dirty="0" err="1" smtClean="0"/>
              <a:t>carboxyHb</a:t>
            </a:r>
            <a:r>
              <a:rPr lang="en-GB" baseline="0" dirty="0" smtClean="0"/>
              <a:t>= co</a:t>
            </a:r>
            <a:r>
              <a:rPr lang="ar-AE" baseline="0" dirty="0" smtClean="0"/>
              <a:t>  )تسمم اول اوكسيد الكاربون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8173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3865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648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944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773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23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856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117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67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307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E03D-F924-4A14-BAE0-6FF9F7EA99F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68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5858" y="2639749"/>
            <a:ext cx="9213740" cy="2375396"/>
          </a:xfrm>
        </p:spPr>
        <p:txBody>
          <a:bodyPr anchor="b">
            <a:normAutofit/>
          </a:bodyPr>
          <a:lstStyle>
            <a:lvl1pPr>
              <a:defRPr sz="558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5858" y="5015143"/>
            <a:ext cx="9213740" cy="1182337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72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7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2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5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7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0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539001"/>
            <a:ext cx="1803034" cy="817338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609" y="4754969"/>
            <a:ext cx="805861" cy="383297"/>
          </a:xfrm>
        </p:spPr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947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5857" y="639939"/>
            <a:ext cx="9213740" cy="3272171"/>
          </a:xfrm>
        </p:spPr>
        <p:txBody>
          <a:bodyPr anchor="ctr">
            <a:normAutofit/>
          </a:bodyPr>
          <a:lstStyle>
            <a:lvl1pPr algn="l">
              <a:defRPr sz="496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5857" y="4570741"/>
            <a:ext cx="9213740" cy="1633297"/>
          </a:xfrm>
        </p:spPr>
        <p:txBody>
          <a:bodyPr anchor="ctr">
            <a:normAutofit/>
          </a:bodyPr>
          <a:lstStyle>
            <a:lvl1pPr marL="0" indent="0" algn="l">
              <a:buNone/>
              <a:defRPr sz="18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7251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2pPr>
            <a:lvl3pPr marL="94503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3pPr>
            <a:lvl4pPr marL="1417549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4pPr>
            <a:lvl5pPr marL="1890065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5pPr>
            <a:lvl6pPr marL="2362581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6pPr>
            <a:lvl7pPr marL="2835097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7pPr>
            <a:lvl8pPr marL="3307613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8pPr>
            <a:lvl9pPr marL="3780130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329" y="3336349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609" y="3405596"/>
            <a:ext cx="805861" cy="383297"/>
          </a:xfrm>
        </p:spPr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54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318" y="639939"/>
            <a:ext cx="8674817" cy="3039710"/>
          </a:xfrm>
        </p:spPr>
        <p:txBody>
          <a:bodyPr anchor="ctr">
            <a:normAutofit/>
          </a:bodyPr>
          <a:lstStyle>
            <a:lvl1pPr algn="l">
              <a:defRPr sz="496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384606" y="3679649"/>
            <a:ext cx="7788754" cy="39996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5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2516" indent="0">
              <a:buFontTx/>
              <a:buNone/>
              <a:defRPr/>
            </a:lvl2pPr>
            <a:lvl3pPr marL="945032" indent="0">
              <a:buFontTx/>
              <a:buNone/>
              <a:defRPr/>
            </a:lvl3pPr>
            <a:lvl4pPr marL="1417549" indent="0">
              <a:buFontTx/>
              <a:buNone/>
              <a:defRPr/>
            </a:lvl4pPr>
            <a:lvl5pPr marL="1890065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5857" y="4570741"/>
            <a:ext cx="9213740" cy="1633297"/>
          </a:xfrm>
        </p:spPr>
        <p:txBody>
          <a:bodyPr anchor="ctr">
            <a:normAutofit/>
          </a:bodyPr>
          <a:lstStyle>
            <a:lvl1pPr marL="0" indent="0" algn="l">
              <a:buNone/>
              <a:defRPr sz="18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7251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2pPr>
            <a:lvl3pPr marL="94503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3pPr>
            <a:lvl4pPr marL="1417549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4pPr>
            <a:lvl5pPr marL="1890065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5pPr>
            <a:lvl6pPr marL="2362581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6pPr>
            <a:lvl7pPr marL="2835097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7pPr>
            <a:lvl8pPr marL="3307613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8pPr>
            <a:lvl9pPr marL="3780130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329" y="3336349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609" y="3405596"/>
            <a:ext cx="805861" cy="383297"/>
          </a:xfrm>
        </p:spPr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550229" y="680256"/>
            <a:ext cx="629999" cy="613879"/>
          </a:xfrm>
          <a:prstGeom prst="rect">
            <a:avLst/>
          </a:prstGeom>
        </p:spPr>
        <p:txBody>
          <a:bodyPr vert="horz" lIns="94500" tIns="47250" rIns="94500" bIns="47250" rtlCol="0" anchor="ctr">
            <a:noAutofit/>
          </a:bodyPr>
          <a:lstStyle/>
          <a:p>
            <a:pPr lvl="0"/>
            <a:r>
              <a:rPr lang="en-US" sz="826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86795" y="3049899"/>
            <a:ext cx="629999" cy="613879"/>
          </a:xfrm>
          <a:prstGeom prst="rect">
            <a:avLst/>
          </a:prstGeom>
        </p:spPr>
        <p:txBody>
          <a:bodyPr vert="horz" lIns="94500" tIns="47250" rIns="94500" bIns="47250" rtlCol="0" anchor="ctr">
            <a:noAutofit/>
          </a:bodyPr>
          <a:lstStyle/>
          <a:p>
            <a:pPr lvl="0"/>
            <a:r>
              <a:rPr lang="en-US" sz="826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8368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5857" y="2559756"/>
            <a:ext cx="9213741" cy="2860457"/>
          </a:xfrm>
        </p:spPr>
        <p:txBody>
          <a:bodyPr anchor="b">
            <a:normAutofit/>
          </a:bodyPr>
          <a:lstStyle>
            <a:lvl1pPr algn="l">
              <a:defRPr sz="496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5857" y="5439481"/>
            <a:ext cx="9213741" cy="76593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329" y="5156175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609" y="5231089"/>
            <a:ext cx="805861" cy="383297"/>
          </a:xfrm>
        </p:spPr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081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945318" y="639939"/>
            <a:ext cx="8674817" cy="3039710"/>
          </a:xfrm>
        </p:spPr>
        <p:txBody>
          <a:bodyPr anchor="ctr">
            <a:normAutofit/>
          </a:bodyPr>
          <a:lstStyle>
            <a:lvl1pPr algn="l">
              <a:defRPr sz="496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75856" y="4559565"/>
            <a:ext cx="9213741" cy="87991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80">
                <a:solidFill>
                  <a:schemeClr val="accent1"/>
                </a:solidFill>
              </a:defRPr>
            </a:lvl1pPr>
            <a:lvl2pPr marL="472516" indent="0">
              <a:buFontTx/>
              <a:buNone/>
              <a:defRPr/>
            </a:lvl2pPr>
            <a:lvl3pPr marL="945032" indent="0">
              <a:buFontTx/>
              <a:buNone/>
              <a:defRPr/>
            </a:lvl3pPr>
            <a:lvl4pPr marL="1417549" indent="0">
              <a:buFontTx/>
              <a:buNone/>
              <a:defRPr/>
            </a:lvl4pPr>
            <a:lvl5pPr marL="1890065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5857" y="5439481"/>
            <a:ext cx="9213741" cy="76593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329" y="5156175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609" y="5231089"/>
            <a:ext cx="805861" cy="383297"/>
          </a:xfrm>
        </p:spPr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550229" y="680256"/>
            <a:ext cx="629999" cy="613879"/>
          </a:xfrm>
          <a:prstGeom prst="rect">
            <a:avLst/>
          </a:prstGeom>
        </p:spPr>
        <p:txBody>
          <a:bodyPr vert="horz" lIns="94500" tIns="47250" rIns="94500" bIns="47250" rtlCol="0" anchor="ctr">
            <a:noAutofit/>
          </a:bodyPr>
          <a:lstStyle/>
          <a:p>
            <a:pPr lvl="0"/>
            <a:r>
              <a:rPr lang="en-US" sz="826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486795" y="3049899"/>
            <a:ext cx="629999" cy="613879"/>
          </a:xfrm>
          <a:prstGeom prst="rect">
            <a:avLst/>
          </a:prstGeom>
        </p:spPr>
        <p:txBody>
          <a:bodyPr vert="horz" lIns="94500" tIns="47250" rIns="94500" bIns="47250" rtlCol="0" anchor="ctr">
            <a:noAutofit/>
          </a:bodyPr>
          <a:lstStyle/>
          <a:p>
            <a:pPr lvl="0"/>
            <a:r>
              <a:rPr lang="en-US" sz="826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6638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5857" y="658632"/>
            <a:ext cx="9213740" cy="3023355"/>
          </a:xfrm>
        </p:spPr>
        <p:txBody>
          <a:bodyPr anchor="ctr">
            <a:normAutofit/>
          </a:bodyPr>
          <a:lstStyle>
            <a:lvl1pPr algn="l">
              <a:defRPr sz="496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75856" y="4559565"/>
            <a:ext cx="9213741" cy="87991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80">
                <a:solidFill>
                  <a:schemeClr val="accent1"/>
                </a:solidFill>
              </a:defRPr>
            </a:lvl1pPr>
            <a:lvl2pPr marL="472516" indent="0">
              <a:buFontTx/>
              <a:buNone/>
              <a:defRPr/>
            </a:lvl2pPr>
            <a:lvl3pPr marL="945032" indent="0">
              <a:buFontTx/>
              <a:buNone/>
              <a:defRPr/>
            </a:lvl3pPr>
            <a:lvl4pPr marL="1417549" indent="0">
              <a:buFontTx/>
              <a:buNone/>
              <a:defRPr/>
            </a:lvl4pPr>
            <a:lvl5pPr marL="1890065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5857" y="5439481"/>
            <a:ext cx="9213741" cy="76593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329" y="5156175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609" y="5231089"/>
            <a:ext cx="805861" cy="383297"/>
          </a:xfrm>
        </p:spPr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18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329" y="749929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506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05850" y="658631"/>
            <a:ext cx="2281475" cy="554678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75856" y="658631"/>
            <a:ext cx="6693744" cy="55467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329" y="749929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27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9694" y="655171"/>
            <a:ext cx="9209904" cy="1344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5856" y="2239786"/>
            <a:ext cx="9213741" cy="39656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329" y="749929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3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5857" y="2161211"/>
            <a:ext cx="9213740" cy="1541900"/>
          </a:xfrm>
        </p:spPr>
        <p:txBody>
          <a:bodyPr anchor="b"/>
          <a:lstStyle>
            <a:lvl1pPr algn="l">
              <a:defRPr sz="4134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5857" y="3705818"/>
            <a:ext cx="9213740" cy="903221"/>
          </a:xfrm>
        </p:spPr>
        <p:txBody>
          <a:bodyPr anchor="t"/>
          <a:lstStyle>
            <a:lvl1pPr marL="0" indent="0" algn="l">
              <a:buNone/>
              <a:defRPr sz="206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7251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2pPr>
            <a:lvl3pPr marL="94503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3pPr>
            <a:lvl4pPr marL="1417549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4pPr>
            <a:lvl5pPr marL="1890065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5pPr>
            <a:lvl6pPr marL="2362581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6pPr>
            <a:lvl7pPr marL="2835097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7pPr>
            <a:lvl8pPr marL="3307613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8pPr>
            <a:lvl9pPr marL="3780130" indent="0">
              <a:buNone/>
              <a:defRPr sz="14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329" y="3336349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609" y="3405596"/>
            <a:ext cx="805861" cy="383297"/>
          </a:xfrm>
        </p:spPr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2211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5856" y="2239786"/>
            <a:ext cx="4458221" cy="396562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1375" y="2232041"/>
            <a:ext cx="4458221" cy="396562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329" y="749929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609" y="826989"/>
            <a:ext cx="805861" cy="383297"/>
          </a:xfrm>
        </p:spPr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51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7735" y="2070882"/>
            <a:ext cx="4126343" cy="604942"/>
          </a:xfrm>
        </p:spPr>
        <p:txBody>
          <a:bodyPr anchor="b">
            <a:noAutofit/>
          </a:bodyPr>
          <a:lstStyle>
            <a:lvl1pPr marL="0" indent="0">
              <a:buNone/>
              <a:defRPr sz="2480" b="0"/>
            </a:lvl1pPr>
            <a:lvl2pPr marL="472516" indent="0">
              <a:buNone/>
              <a:defRPr sz="2067" b="1"/>
            </a:lvl2pPr>
            <a:lvl3pPr marL="945032" indent="0">
              <a:buNone/>
              <a:defRPr sz="1860" b="1"/>
            </a:lvl3pPr>
            <a:lvl4pPr marL="1417549" indent="0">
              <a:buNone/>
              <a:defRPr sz="1654" b="1"/>
            </a:lvl4pPr>
            <a:lvl5pPr marL="1890065" indent="0">
              <a:buNone/>
              <a:defRPr sz="1654" b="1"/>
            </a:lvl5pPr>
            <a:lvl6pPr marL="2362581" indent="0">
              <a:buNone/>
              <a:defRPr sz="1654" b="1"/>
            </a:lvl6pPr>
            <a:lvl7pPr marL="2835097" indent="0">
              <a:buNone/>
              <a:defRPr sz="1654" b="1"/>
            </a:lvl7pPr>
            <a:lvl8pPr marL="3307613" indent="0">
              <a:buNone/>
              <a:defRPr sz="1654" b="1"/>
            </a:lvl8pPr>
            <a:lvl9pPr marL="3780130" indent="0">
              <a:buNone/>
              <a:defRPr sz="165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5857" y="2675824"/>
            <a:ext cx="4488222" cy="352098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57828" y="2067493"/>
            <a:ext cx="4132822" cy="604942"/>
          </a:xfrm>
        </p:spPr>
        <p:txBody>
          <a:bodyPr anchor="b">
            <a:noAutofit/>
          </a:bodyPr>
          <a:lstStyle>
            <a:lvl1pPr marL="0" indent="0">
              <a:buNone/>
              <a:defRPr sz="2480" b="0"/>
            </a:lvl1pPr>
            <a:lvl2pPr marL="472516" indent="0">
              <a:buNone/>
              <a:defRPr sz="2067" b="1"/>
            </a:lvl2pPr>
            <a:lvl3pPr marL="945032" indent="0">
              <a:buNone/>
              <a:defRPr sz="1860" b="1"/>
            </a:lvl3pPr>
            <a:lvl4pPr marL="1417549" indent="0">
              <a:buNone/>
              <a:defRPr sz="1654" b="1"/>
            </a:lvl4pPr>
            <a:lvl5pPr marL="1890065" indent="0">
              <a:buNone/>
              <a:defRPr sz="1654" b="1"/>
            </a:lvl5pPr>
            <a:lvl6pPr marL="2362581" indent="0">
              <a:buNone/>
              <a:defRPr sz="1654" b="1"/>
            </a:lvl6pPr>
            <a:lvl7pPr marL="2835097" indent="0">
              <a:buNone/>
              <a:defRPr sz="1654" b="1"/>
            </a:lvl7pPr>
            <a:lvl8pPr marL="3307613" indent="0">
              <a:buNone/>
              <a:defRPr sz="1654" b="1"/>
            </a:lvl8pPr>
            <a:lvl9pPr marL="3780130" indent="0">
              <a:buNone/>
              <a:defRPr sz="165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789" y="2672436"/>
            <a:ext cx="4483862" cy="352098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329" y="749929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609" y="826989"/>
            <a:ext cx="805861" cy="383297"/>
          </a:xfrm>
        </p:spPr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1848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329" y="749929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329" y="749929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168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5857" y="468289"/>
            <a:ext cx="3622496" cy="1024902"/>
          </a:xfrm>
        </p:spPr>
        <p:txBody>
          <a:bodyPr anchor="b"/>
          <a:lstStyle>
            <a:lvl1pPr algn="l">
              <a:defRPr sz="2067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4603" y="468290"/>
            <a:ext cx="5354995" cy="5684458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5857" y="1678174"/>
            <a:ext cx="3622496" cy="4474571"/>
          </a:xfrm>
        </p:spPr>
        <p:txBody>
          <a:bodyPr/>
          <a:lstStyle>
            <a:lvl1pPr marL="0" indent="0">
              <a:buNone/>
              <a:defRPr sz="1447"/>
            </a:lvl1pPr>
            <a:lvl2pPr marL="472516" indent="0">
              <a:buNone/>
              <a:defRPr sz="1240"/>
            </a:lvl2pPr>
            <a:lvl3pPr marL="945032" indent="0">
              <a:buNone/>
              <a:defRPr sz="1034"/>
            </a:lvl3pPr>
            <a:lvl4pPr marL="1417549" indent="0">
              <a:buNone/>
              <a:defRPr sz="930"/>
            </a:lvl4pPr>
            <a:lvl5pPr marL="1890065" indent="0">
              <a:buNone/>
              <a:defRPr sz="930"/>
            </a:lvl5pPr>
            <a:lvl6pPr marL="2362581" indent="0">
              <a:buNone/>
              <a:defRPr sz="930"/>
            </a:lvl6pPr>
            <a:lvl7pPr marL="2835097" indent="0">
              <a:buNone/>
              <a:defRPr sz="930"/>
            </a:lvl7pPr>
            <a:lvl8pPr marL="3307613" indent="0">
              <a:buNone/>
              <a:defRPr sz="930"/>
            </a:lvl8pPr>
            <a:lvl9pPr marL="3780130" indent="0">
              <a:buNone/>
              <a:defRPr sz="9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329" y="749929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3352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5857" y="5039519"/>
            <a:ext cx="9213741" cy="594944"/>
          </a:xfrm>
        </p:spPr>
        <p:txBody>
          <a:bodyPr anchor="b">
            <a:normAutofit/>
          </a:bodyPr>
          <a:lstStyle>
            <a:lvl1pPr algn="l">
              <a:defRPr sz="248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5856" y="666567"/>
            <a:ext cx="9213741" cy="4046826"/>
          </a:xfrm>
        </p:spPr>
        <p:txBody>
          <a:bodyPr anchor="t">
            <a:normAutofit/>
          </a:bodyPr>
          <a:lstStyle>
            <a:lvl1pPr marL="0" indent="0" algn="ctr">
              <a:buNone/>
              <a:defRPr sz="1654"/>
            </a:lvl1pPr>
            <a:lvl2pPr marL="472516" indent="0">
              <a:buNone/>
              <a:defRPr sz="1654"/>
            </a:lvl2pPr>
            <a:lvl3pPr marL="945032" indent="0">
              <a:buNone/>
              <a:defRPr sz="1654"/>
            </a:lvl3pPr>
            <a:lvl4pPr marL="1417549" indent="0">
              <a:buNone/>
              <a:defRPr sz="1654"/>
            </a:lvl4pPr>
            <a:lvl5pPr marL="1890065" indent="0">
              <a:buNone/>
              <a:defRPr sz="1654"/>
            </a:lvl5pPr>
            <a:lvl6pPr marL="2362581" indent="0">
              <a:buNone/>
              <a:defRPr sz="1654"/>
            </a:lvl6pPr>
            <a:lvl7pPr marL="2835097" indent="0">
              <a:buNone/>
              <a:defRPr sz="1654"/>
            </a:lvl7pPr>
            <a:lvl8pPr marL="3307613" indent="0">
              <a:buNone/>
              <a:defRPr sz="1654"/>
            </a:lvl8pPr>
            <a:lvl9pPr marL="3780130" indent="0">
              <a:buNone/>
              <a:defRPr sz="165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5857" y="5634463"/>
            <a:ext cx="9213741" cy="518283"/>
          </a:xfrm>
        </p:spPr>
        <p:txBody>
          <a:bodyPr>
            <a:normAutofit/>
          </a:bodyPr>
          <a:lstStyle>
            <a:lvl1pPr marL="0" indent="0">
              <a:buNone/>
              <a:defRPr sz="1240"/>
            </a:lvl1pPr>
            <a:lvl2pPr marL="472516" indent="0">
              <a:buNone/>
              <a:defRPr sz="1240"/>
            </a:lvl2pPr>
            <a:lvl3pPr marL="945032" indent="0">
              <a:buNone/>
              <a:defRPr sz="1034"/>
            </a:lvl3pPr>
            <a:lvl4pPr marL="1417549" indent="0">
              <a:buNone/>
              <a:defRPr sz="930"/>
            </a:lvl4pPr>
            <a:lvl5pPr marL="1890065" indent="0">
              <a:buNone/>
              <a:defRPr sz="930"/>
            </a:lvl5pPr>
            <a:lvl6pPr marL="2362581" indent="0">
              <a:buNone/>
              <a:defRPr sz="930"/>
            </a:lvl6pPr>
            <a:lvl7pPr marL="2835097" indent="0">
              <a:buNone/>
              <a:defRPr sz="930"/>
            </a:lvl7pPr>
            <a:lvl8pPr marL="3307613" indent="0">
              <a:buNone/>
              <a:defRPr sz="930"/>
            </a:lvl8pPr>
            <a:lvl9pPr marL="3780130" indent="0">
              <a:buNone/>
              <a:defRPr sz="9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329" y="5156175"/>
            <a:ext cx="1641685" cy="53254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609" y="5231089"/>
            <a:ext cx="805861" cy="383297"/>
          </a:xfrm>
        </p:spPr>
        <p:txBody>
          <a:bodyPr/>
          <a:lstStyle/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3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39977"/>
            <a:ext cx="2946938" cy="6969023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8132" y="165"/>
            <a:ext cx="2435537" cy="7194165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9000" cy="71993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79693" y="655171"/>
            <a:ext cx="9209904" cy="13446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5856" y="2239786"/>
            <a:ext cx="9213741" cy="407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08349" y="6435540"/>
            <a:ext cx="1184642" cy="38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063D-6245-4411-B157-FA6EB87E25C2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5857" y="6441179"/>
            <a:ext cx="787499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49609" y="826989"/>
            <a:ext cx="80586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67">
                <a:solidFill>
                  <a:srgbClr val="FEFFFF"/>
                </a:solidFill>
              </a:defRPr>
            </a:lvl1pPr>
          </a:lstStyle>
          <a:p>
            <a:fld id="{03DD59DD-0FAE-4A4B-B42B-5D7426403B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50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  <p:sldLayoutId id="2147484085" r:id="rId13"/>
    <p:sldLayoutId id="2147484086" r:id="rId14"/>
    <p:sldLayoutId id="2147484087" r:id="rId15"/>
    <p:sldLayoutId id="2147484088" r:id="rId16"/>
  </p:sldLayoutIdLst>
  <p:txStyles>
    <p:titleStyle>
      <a:lvl1pPr algn="l" defTabSz="472516" rtl="0" eaLnBrk="1" latinLnBrk="0" hangingPunct="1">
        <a:spcBef>
          <a:spcPct val="0"/>
        </a:spcBef>
        <a:buNone/>
        <a:defRPr sz="372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54387" indent="-354387" algn="l" defTabSz="472516" rtl="0" eaLnBrk="1" latinLnBrk="0" hangingPunct="1">
        <a:spcBef>
          <a:spcPts val="1034"/>
        </a:spcBef>
        <a:spcAft>
          <a:spcPts val="0"/>
        </a:spcAft>
        <a:buClr>
          <a:schemeClr val="accent1"/>
        </a:buClr>
        <a:buFont typeface="Wingdings 3" charset="2"/>
        <a:buChar char=""/>
        <a:defRPr sz="18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67839" indent="-295323" algn="l" defTabSz="472516" rtl="0" eaLnBrk="1" latinLnBrk="0" hangingPunct="1">
        <a:spcBef>
          <a:spcPts val="1034"/>
        </a:spcBef>
        <a:spcAft>
          <a:spcPts val="0"/>
        </a:spcAft>
        <a:buClr>
          <a:schemeClr val="accent1"/>
        </a:buClr>
        <a:buFont typeface="Wingdings 3" charset="2"/>
        <a:buChar char=""/>
        <a:defRPr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81291" indent="-236258" algn="l" defTabSz="472516" rtl="0" eaLnBrk="1" latinLnBrk="0" hangingPunct="1">
        <a:spcBef>
          <a:spcPts val="1034"/>
        </a:spcBef>
        <a:spcAft>
          <a:spcPts val="0"/>
        </a:spcAft>
        <a:buClr>
          <a:schemeClr val="accent1"/>
        </a:buClr>
        <a:buFont typeface="Wingdings 3" charset="2"/>
        <a:buChar char=""/>
        <a:defRPr sz="14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53807" indent="-236258" algn="l" defTabSz="472516" rtl="0" eaLnBrk="1" latinLnBrk="0" hangingPunct="1">
        <a:spcBef>
          <a:spcPts val="1034"/>
        </a:spcBef>
        <a:spcAft>
          <a:spcPts val="0"/>
        </a:spcAft>
        <a:buClr>
          <a:schemeClr val="accent1"/>
        </a:buClr>
        <a:buFont typeface="Wingdings 3" charset="2"/>
        <a:buChar char=""/>
        <a:defRPr sz="1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26323" indent="-236258" algn="l" defTabSz="472516" rtl="0" eaLnBrk="1" latinLnBrk="0" hangingPunct="1">
        <a:spcBef>
          <a:spcPts val="1034"/>
        </a:spcBef>
        <a:spcAft>
          <a:spcPts val="0"/>
        </a:spcAft>
        <a:buClr>
          <a:schemeClr val="accent1"/>
        </a:buClr>
        <a:buFont typeface="Wingdings 3" charset="2"/>
        <a:buChar char=""/>
        <a:defRPr sz="1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98839" indent="-236258" algn="l" defTabSz="472516" rtl="0" eaLnBrk="1" latinLnBrk="0" hangingPunct="1">
        <a:spcBef>
          <a:spcPts val="1034"/>
        </a:spcBef>
        <a:spcAft>
          <a:spcPts val="0"/>
        </a:spcAft>
        <a:buClr>
          <a:schemeClr val="accent1"/>
        </a:buClr>
        <a:buFont typeface="Wingdings 3" charset="2"/>
        <a:buChar char=""/>
        <a:defRPr sz="1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071355" indent="-236258" algn="l" defTabSz="472516" rtl="0" eaLnBrk="1" latinLnBrk="0" hangingPunct="1">
        <a:spcBef>
          <a:spcPts val="1034"/>
        </a:spcBef>
        <a:spcAft>
          <a:spcPts val="0"/>
        </a:spcAft>
        <a:buClr>
          <a:schemeClr val="accent1"/>
        </a:buClr>
        <a:buFont typeface="Wingdings 3" charset="2"/>
        <a:buChar char=""/>
        <a:defRPr sz="1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543872" indent="-236258" algn="l" defTabSz="472516" rtl="0" eaLnBrk="1" latinLnBrk="0" hangingPunct="1">
        <a:spcBef>
          <a:spcPts val="1034"/>
        </a:spcBef>
        <a:spcAft>
          <a:spcPts val="0"/>
        </a:spcAft>
        <a:buClr>
          <a:schemeClr val="accent1"/>
        </a:buClr>
        <a:buFont typeface="Wingdings 3" charset="2"/>
        <a:buChar char=""/>
        <a:defRPr sz="1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016388" indent="-236258" algn="l" defTabSz="472516" rtl="0" eaLnBrk="1" latinLnBrk="0" hangingPunct="1">
        <a:spcBef>
          <a:spcPts val="1034"/>
        </a:spcBef>
        <a:spcAft>
          <a:spcPts val="0"/>
        </a:spcAft>
        <a:buClr>
          <a:schemeClr val="accent1"/>
        </a:buClr>
        <a:buFont typeface="Wingdings 3" charset="2"/>
        <a:buChar char=""/>
        <a:defRPr sz="1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2516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1pPr>
      <a:lvl2pPr marL="472516" algn="l" defTabSz="472516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algn="l" defTabSz="472516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3pPr>
      <a:lvl4pPr marL="1417549" algn="l" defTabSz="472516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4pPr>
      <a:lvl5pPr marL="1890065" algn="l" defTabSz="472516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5pPr>
      <a:lvl6pPr marL="2362581" algn="l" defTabSz="472516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6pPr>
      <a:lvl7pPr marL="2835097" algn="l" defTabSz="472516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7pPr>
      <a:lvl8pPr marL="3307613" algn="l" defTabSz="472516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8pPr>
      <a:lvl9pPr marL="3780130" algn="l" defTabSz="472516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286" y="2252873"/>
            <a:ext cx="10601739" cy="269594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GB" sz="6000" b="1" dirty="0">
                <a:latin typeface="Elephant" panose="02020904090505020303" pitchFamily="18" charset="0"/>
              </a:rPr>
              <a:t>Estimation of </a:t>
            </a:r>
            <a:r>
              <a:rPr lang="en-GB" sz="6000" b="1" dirty="0" err="1" smtClean="0">
                <a:latin typeface="Elephant" panose="02020904090505020303" pitchFamily="18" charset="0"/>
              </a:rPr>
              <a:t>Hemoglobin</a:t>
            </a:r>
            <a:r>
              <a:rPr lang="en-GB" sz="6000" b="1" dirty="0" smtClean="0">
                <a:latin typeface="Elephant" panose="02020904090505020303" pitchFamily="18" charset="0"/>
              </a:rPr>
              <a:t/>
            </a:r>
            <a:br>
              <a:rPr lang="en-GB" sz="6000" b="1" dirty="0" smtClean="0">
                <a:latin typeface="Elephant" panose="02020904090505020303" pitchFamily="18" charset="0"/>
              </a:rPr>
            </a:br>
            <a:r>
              <a:rPr lang="en-GB" sz="6000" b="1" dirty="0" err="1" smtClean="0">
                <a:latin typeface="Elephant" panose="02020904090505020303" pitchFamily="18" charset="0"/>
              </a:rPr>
              <a:t>Sahli</a:t>
            </a:r>
            <a:r>
              <a:rPr lang="en-GB" sz="6000" b="1" dirty="0" smtClean="0">
                <a:latin typeface="Elephant" panose="02020904090505020303" pitchFamily="18" charset="0"/>
              </a:rPr>
              <a:t> method</a:t>
            </a:r>
            <a:endParaRPr lang="en-GB" sz="6000" b="1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5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94" y="1"/>
            <a:ext cx="9920294" cy="7199312"/>
          </a:xfrm>
        </p:spPr>
      </p:pic>
    </p:spTree>
    <p:extLst>
      <p:ext uri="{BB962C8B-B14F-4D97-AF65-F5344CB8AC3E}">
        <p14:creationId xmlns:p14="http://schemas.microsoft.com/office/powerpoint/2010/main" val="28356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8" t="9474"/>
          <a:stretch/>
        </p:blipFill>
        <p:spPr>
          <a:xfrm>
            <a:off x="3697358" y="0"/>
            <a:ext cx="6344110" cy="6993467"/>
          </a:xfrm>
        </p:spPr>
      </p:pic>
      <p:sp>
        <p:nvSpPr>
          <p:cNvPr id="3" name="TextBox 2"/>
          <p:cNvSpPr txBox="1"/>
          <p:nvPr/>
        </p:nvSpPr>
        <p:spPr>
          <a:xfrm>
            <a:off x="3697358" y="3909394"/>
            <a:ext cx="1378222" cy="32592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4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65"/>
          <a:stretch/>
        </p:blipFill>
        <p:spPr>
          <a:xfrm>
            <a:off x="1862667" y="0"/>
            <a:ext cx="10737321" cy="7199313"/>
          </a:xfrm>
        </p:spPr>
      </p:pic>
    </p:spTree>
    <p:extLst>
      <p:ext uri="{BB962C8B-B14F-4D97-AF65-F5344CB8AC3E}">
        <p14:creationId xmlns:p14="http://schemas.microsoft.com/office/powerpoint/2010/main" val="9917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Sahli</a:t>
            </a:r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Hemoglobinometer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GB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Comparator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802" lvl="1" indent="-514350" algn="just">
              <a:lnSpc>
                <a:spcPct val="210000"/>
              </a:lnSpc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rectangular plastic box with a slot in the middle which accommodates the calibrated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tube. </a:t>
            </a:r>
            <a:endParaRPr lang="en-GB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802" lvl="1" indent="-514350" algn="just">
              <a:lnSpc>
                <a:spcPct val="210000"/>
              </a:lnSpc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Non-fading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standardized, golden-brown glass rods are fitted on each side of the slot for matching the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7802" lvl="1" indent="-514350" algn="just">
              <a:lnSpc>
                <a:spcPct val="210000"/>
              </a:lnSpc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opaque white glass is fitted behind the slot to provide uniform illumination during direct visual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matching. </a:t>
            </a:r>
          </a:p>
        </p:txBody>
      </p:sp>
    </p:spTree>
    <p:extLst>
      <p:ext uri="{BB962C8B-B14F-4D97-AF65-F5344CB8AC3E}">
        <p14:creationId xmlns:p14="http://schemas.microsoft.com/office/powerpoint/2010/main" val="10989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261" y="0"/>
            <a:ext cx="5384799" cy="7199313"/>
          </a:xfrm>
        </p:spPr>
      </p:pic>
    </p:spTree>
    <p:extLst>
      <p:ext uri="{BB962C8B-B14F-4D97-AF65-F5344CB8AC3E}">
        <p14:creationId xmlns:p14="http://schemas.microsoft.com/office/powerpoint/2010/main" val="976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Sahli</a:t>
            </a:r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Hemoglobinometer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50000"/>
              </a:lnSpc>
              <a:buFont typeface="+mj-lt"/>
              <a:buAutoNum type="arabicPeriod" startAt="2"/>
            </a:pPr>
            <a:r>
              <a:rPr lang="en-GB" sz="3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</a:t>
            </a:r>
            <a:r>
              <a:rPr lang="en-GB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tube </a:t>
            </a:r>
          </a:p>
          <a:p>
            <a:pPr marL="927802" lvl="1" indent="-514350" algn="just">
              <a:lnSpc>
                <a:spcPct val="300000"/>
              </a:lnSpc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 or round glass tube is calibrated in g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(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2–22 g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side, and in percentage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(10–140 %) on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other side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80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Sahli</a:t>
            </a:r>
            <a:r>
              <a:rPr lang="en-GB" sz="6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Hemoglobinometer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00000"/>
              </a:lnSpc>
              <a:buFont typeface="+mj-lt"/>
              <a:buAutoNum type="arabicPeriod" startAt="3"/>
            </a:pPr>
            <a:r>
              <a:rPr lang="en-GB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</a:t>
            </a:r>
            <a:r>
              <a:rPr lang="en-GB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pipette </a:t>
            </a:r>
          </a:p>
          <a:p>
            <a:pPr marL="927802" lvl="1" indent="-514350" algn="just">
              <a:lnSpc>
                <a:spcPct val="300000"/>
              </a:lnSpc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glass capillary pipette with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single calibration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0.02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µl ).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802" lvl="1" indent="-514350" algn="just">
              <a:lnSpc>
                <a:spcPct val="300000"/>
              </a:lnSpc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 bulb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pipette (as compared to cell pipettes) as no dilution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is done.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2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4664765" y="410817"/>
            <a:ext cx="768626" cy="6665844"/>
          </a:xfrm>
          <a:prstGeom prst="can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" descr="https://dr282zn36sxxg.cloudfront.net/datastreams/f-d%3Ada84e3a198cf7b69cb33bb6f2da3b501dc764ece6c3c03c434adec15%2BIMAGE%2BIMAGE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76" r="3299" b="47110"/>
          <a:stretch/>
        </p:blipFill>
        <p:spPr bwMode="auto">
          <a:xfrm rot="16200000">
            <a:off x="3873828" y="5812279"/>
            <a:ext cx="1820655" cy="34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dr282zn36sxxg.cloudfront.net/datastreams/f-d%3Ada84e3a198cf7b69cb33bb6f2da3b501dc764ece6c3c03c434adec15%2BIMAGE%2BIMAGE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76" r="3299" b="47110"/>
          <a:stretch/>
        </p:blipFill>
        <p:spPr bwMode="auto">
          <a:xfrm rot="5400000" flipH="1">
            <a:off x="4157482" y="5309840"/>
            <a:ext cx="2334931" cy="34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dr282zn36sxxg.cloudfront.net/datastreams/f-d%3Ada84e3a198cf7b69cb33bb6f2da3b501dc764ece6c3c03c434adec15%2BIMAGE%2BIMAGE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76" r="3299" b="47110"/>
          <a:stretch/>
        </p:blipFill>
        <p:spPr bwMode="auto">
          <a:xfrm rot="5400000" flipH="1">
            <a:off x="4158174" y="3090143"/>
            <a:ext cx="2334931" cy="34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27191" y="1939470"/>
            <a:ext cx="369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22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9485" y="2415550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20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6571" y="2851170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18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6416" y="3304322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16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7377" y="3749382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14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7377" y="4178258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12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7916" y="4623318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10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27377" y="5076470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8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27377" y="5513438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6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28539" y="5934222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4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26530" y="6356185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2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3649" y="6656645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10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04105" y="6343771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20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03649" y="5991060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30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98494" y="5633391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40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00538" y="5303718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50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03652" y="4946050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60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00544" y="4600809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0000"/>
                </a:solidFill>
              </a:rPr>
              <a:t>7</a:t>
            </a:r>
            <a:r>
              <a:rPr lang="en-GB" sz="1200" b="1" dirty="0" smtClean="0">
                <a:solidFill>
                  <a:srgbClr val="000000"/>
                </a:solidFill>
              </a:rPr>
              <a:t>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03658" y="4249363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80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02546" y="3894812"/>
            <a:ext cx="37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90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2307" y="3552874"/>
            <a:ext cx="460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100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3026" y="3202426"/>
            <a:ext cx="460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110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09412" y="2862533"/>
            <a:ext cx="460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120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16347" y="2163480"/>
            <a:ext cx="460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140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16342" y="2510761"/>
            <a:ext cx="460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0000"/>
                </a:solidFill>
              </a:rPr>
              <a:t>130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34" name="Flowchart: Off-page Connector 33"/>
          <p:cNvSpPr/>
          <p:nvPr/>
        </p:nvSpPr>
        <p:spPr>
          <a:xfrm>
            <a:off x="7671662" y="2323764"/>
            <a:ext cx="688568" cy="471861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8834"/>
              <a:gd name="connsiteX1" fmla="*/ 10000 w 10000"/>
              <a:gd name="connsiteY1" fmla="*/ 0 h 8834"/>
              <a:gd name="connsiteX2" fmla="*/ 10000 w 10000"/>
              <a:gd name="connsiteY2" fmla="*/ 8000 h 8834"/>
              <a:gd name="connsiteX3" fmla="*/ 5000 w 10000"/>
              <a:gd name="connsiteY3" fmla="*/ 8834 h 8834"/>
              <a:gd name="connsiteX4" fmla="*/ 0 w 10000"/>
              <a:gd name="connsiteY4" fmla="*/ 8000 h 8834"/>
              <a:gd name="connsiteX5" fmla="*/ 0 w 10000"/>
              <a:gd name="connsiteY5" fmla="*/ 0 h 8834"/>
              <a:gd name="connsiteX0" fmla="*/ 0 w 10000"/>
              <a:gd name="connsiteY0" fmla="*/ 0 h 9865"/>
              <a:gd name="connsiteX1" fmla="*/ 10000 w 10000"/>
              <a:gd name="connsiteY1" fmla="*/ 0 h 9865"/>
              <a:gd name="connsiteX2" fmla="*/ 10000 w 10000"/>
              <a:gd name="connsiteY2" fmla="*/ 9056 h 9865"/>
              <a:gd name="connsiteX3" fmla="*/ 5000 w 10000"/>
              <a:gd name="connsiteY3" fmla="*/ 9865 h 9865"/>
              <a:gd name="connsiteX4" fmla="*/ 0 w 10000"/>
              <a:gd name="connsiteY4" fmla="*/ 9056 h 9865"/>
              <a:gd name="connsiteX5" fmla="*/ 0 w 10000"/>
              <a:gd name="connsiteY5" fmla="*/ 0 h 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9865">
                <a:moveTo>
                  <a:pt x="0" y="0"/>
                </a:moveTo>
                <a:lnTo>
                  <a:pt x="10000" y="0"/>
                </a:lnTo>
                <a:lnTo>
                  <a:pt x="10000" y="9056"/>
                </a:lnTo>
                <a:lnTo>
                  <a:pt x="5000" y="9865"/>
                </a:lnTo>
                <a:lnTo>
                  <a:pt x="0" y="905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Block Arc 34"/>
          <p:cNvSpPr/>
          <p:nvPr/>
        </p:nvSpPr>
        <p:spPr>
          <a:xfrm>
            <a:off x="7665686" y="644536"/>
            <a:ext cx="2756705" cy="3369783"/>
          </a:xfrm>
          <a:prstGeom prst="blockArc">
            <a:avLst>
              <a:gd name="adj1" fmla="val 10799999"/>
              <a:gd name="adj2" fmla="val 0"/>
              <a:gd name="adj3" fmla="val 25000"/>
            </a:avLst>
          </a:pr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Can 35"/>
          <p:cNvSpPr/>
          <p:nvPr/>
        </p:nvSpPr>
        <p:spPr>
          <a:xfrm flipV="1">
            <a:off x="9746636" y="2673710"/>
            <a:ext cx="685151" cy="1166660"/>
          </a:xfrm>
          <a:custGeom>
            <a:avLst/>
            <a:gdLst>
              <a:gd name="connsiteX0" fmla="*/ 0 w 684948"/>
              <a:gd name="connsiteY0" fmla="*/ 85619 h 1216472"/>
              <a:gd name="connsiteX1" fmla="*/ 342474 w 684948"/>
              <a:gd name="connsiteY1" fmla="*/ 171238 h 1216472"/>
              <a:gd name="connsiteX2" fmla="*/ 684948 w 684948"/>
              <a:gd name="connsiteY2" fmla="*/ 85619 h 1216472"/>
              <a:gd name="connsiteX3" fmla="*/ 684948 w 684948"/>
              <a:gd name="connsiteY3" fmla="*/ 1130854 h 1216472"/>
              <a:gd name="connsiteX4" fmla="*/ 342474 w 684948"/>
              <a:gd name="connsiteY4" fmla="*/ 1216473 h 1216472"/>
              <a:gd name="connsiteX5" fmla="*/ 0 w 684948"/>
              <a:gd name="connsiteY5" fmla="*/ 1130854 h 1216472"/>
              <a:gd name="connsiteX6" fmla="*/ 0 w 684948"/>
              <a:gd name="connsiteY6" fmla="*/ 85619 h 1216472"/>
              <a:gd name="connsiteX0" fmla="*/ 0 w 684948"/>
              <a:gd name="connsiteY0" fmla="*/ 85619 h 1216472"/>
              <a:gd name="connsiteX1" fmla="*/ 342474 w 684948"/>
              <a:gd name="connsiteY1" fmla="*/ 0 h 1216472"/>
              <a:gd name="connsiteX2" fmla="*/ 684948 w 684948"/>
              <a:gd name="connsiteY2" fmla="*/ 85619 h 1216472"/>
              <a:gd name="connsiteX3" fmla="*/ 342474 w 684948"/>
              <a:gd name="connsiteY3" fmla="*/ 171238 h 1216472"/>
              <a:gd name="connsiteX4" fmla="*/ 0 w 684948"/>
              <a:gd name="connsiteY4" fmla="*/ 85619 h 1216472"/>
              <a:gd name="connsiteX0" fmla="*/ 684948 w 684948"/>
              <a:gd name="connsiteY0" fmla="*/ 85619 h 1216472"/>
              <a:gd name="connsiteX1" fmla="*/ 342474 w 684948"/>
              <a:gd name="connsiteY1" fmla="*/ 171238 h 1216472"/>
              <a:gd name="connsiteX2" fmla="*/ 0 w 684948"/>
              <a:gd name="connsiteY2" fmla="*/ 85619 h 1216472"/>
              <a:gd name="connsiteX3" fmla="*/ 342474 w 684948"/>
              <a:gd name="connsiteY3" fmla="*/ 0 h 1216472"/>
              <a:gd name="connsiteX4" fmla="*/ 684948 w 684948"/>
              <a:gd name="connsiteY4" fmla="*/ 85619 h 1216472"/>
              <a:gd name="connsiteX5" fmla="*/ 684948 w 684948"/>
              <a:gd name="connsiteY5" fmla="*/ 1130854 h 1216472"/>
              <a:gd name="connsiteX6" fmla="*/ 342474 w 684948"/>
              <a:gd name="connsiteY6" fmla="*/ 1216473 h 1216472"/>
              <a:gd name="connsiteX7" fmla="*/ 0 w 684948"/>
              <a:gd name="connsiteY7" fmla="*/ 1130854 h 1216472"/>
              <a:gd name="connsiteX8" fmla="*/ 0 w 684948"/>
              <a:gd name="connsiteY8" fmla="*/ 85619 h 1216472"/>
              <a:gd name="connsiteX0" fmla="*/ 0 w 684948"/>
              <a:gd name="connsiteY0" fmla="*/ 85619 h 1216473"/>
              <a:gd name="connsiteX1" fmla="*/ 342474 w 684948"/>
              <a:gd name="connsiteY1" fmla="*/ 171238 h 1216473"/>
              <a:gd name="connsiteX2" fmla="*/ 684948 w 684948"/>
              <a:gd name="connsiteY2" fmla="*/ 85619 h 1216473"/>
              <a:gd name="connsiteX3" fmla="*/ 684948 w 684948"/>
              <a:gd name="connsiteY3" fmla="*/ 1130854 h 1216473"/>
              <a:gd name="connsiteX4" fmla="*/ 342474 w 684948"/>
              <a:gd name="connsiteY4" fmla="*/ 1216473 h 1216473"/>
              <a:gd name="connsiteX5" fmla="*/ 0 w 684948"/>
              <a:gd name="connsiteY5" fmla="*/ 1130854 h 1216473"/>
              <a:gd name="connsiteX6" fmla="*/ 0 w 684948"/>
              <a:gd name="connsiteY6" fmla="*/ 85619 h 1216473"/>
              <a:gd name="connsiteX0" fmla="*/ 0 w 684948"/>
              <a:gd name="connsiteY0" fmla="*/ 85619 h 1216473"/>
              <a:gd name="connsiteX1" fmla="*/ 342474 w 684948"/>
              <a:gd name="connsiteY1" fmla="*/ 0 h 1216473"/>
              <a:gd name="connsiteX2" fmla="*/ 684948 w 684948"/>
              <a:gd name="connsiteY2" fmla="*/ 85619 h 1216473"/>
              <a:gd name="connsiteX3" fmla="*/ 342474 w 684948"/>
              <a:gd name="connsiteY3" fmla="*/ 171238 h 1216473"/>
              <a:gd name="connsiteX4" fmla="*/ 0 w 684948"/>
              <a:gd name="connsiteY4" fmla="*/ 85619 h 1216473"/>
              <a:gd name="connsiteX0" fmla="*/ 684948 w 684948"/>
              <a:gd name="connsiteY0" fmla="*/ 85619 h 1216473"/>
              <a:gd name="connsiteX1" fmla="*/ 342474 w 684948"/>
              <a:gd name="connsiteY1" fmla="*/ 171238 h 1216473"/>
              <a:gd name="connsiteX2" fmla="*/ 0 w 684948"/>
              <a:gd name="connsiteY2" fmla="*/ 85619 h 1216473"/>
              <a:gd name="connsiteX3" fmla="*/ 342474 w 684948"/>
              <a:gd name="connsiteY3" fmla="*/ 0 h 1216473"/>
              <a:gd name="connsiteX4" fmla="*/ 684948 w 684948"/>
              <a:gd name="connsiteY4" fmla="*/ 85619 h 1216473"/>
              <a:gd name="connsiteX5" fmla="*/ 684948 w 684948"/>
              <a:gd name="connsiteY5" fmla="*/ 1130854 h 1216473"/>
              <a:gd name="connsiteX6" fmla="*/ 333807 w 684948"/>
              <a:gd name="connsiteY6" fmla="*/ 1155802 h 1216473"/>
              <a:gd name="connsiteX7" fmla="*/ 0 w 684948"/>
              <a:gd name="connsiteY7" fmla="*/ 1130854 h 1216473"/>
              <a:gd name="connsiteX8" fmla="*/ 0 w 684948"/>
              <a:gd name="connsiteY8" fmla="*/ 85619 h 1216473"/>
              <a:gd name="connsiteX0" fmla="*/ 206 w 685154"/>
              <a:gd name="connsiteY0" fmla="*/ 85619 h 1216473"/>
              <a:gd name="connsiteX1" fmla="*/ 342680 w 685154"/>
              <a:gd name="connsiteY1" fmla="*/ 171238 h 1216473"/>
              <a:gd name="connsiteX2" fmla="*/ 685154 w 685154"/>
              <a:gd name="connsiteY2" fmla="*/ 85619 h 1216473"/>
              <a:gd name="connsiteX3" fmla="*/ 685154 w 685154"/>
              <a:gd name="connsiteY3" fmla="*/ 1130854 h 1216473"/>
              <a:gd name="connsiteX4" fmla="*/ 342680 w 685154"/>
              <a:gd name="connsiteY4" fmla="*/ 1216473 h 1216473"/>
              <a:gd name="connsiteX5" fmla="*/ 206 w 685154"/>
              <a:gd name="connsiteY5" fmla="*/ 1130854 h 1216473"/>
              <a:gd name="connsiteX6" fmla="*/ 206 w 685154"/>
              <a:gd name="connsiteY6" fmla="*/ 85619 h 1216473"/>
              <a:gd name="connsiteX0" fmla="*/ 206 w 685154"/>
              <a:gd name="connsiteY0" fmla="*/ 85619 h 1216473"/>
              <a:gd name="connsiteX1" fmla="*/ 342680 w 685154"/>
              <a:gd name="connsiteY1" fmla="*/ 0 h 1216473"/>
              <a:gd name="connsiteX2" fmla="*/ 685154 w 685154"/>
              <a:gd name="connsiteY2" fmla="*/ 85619 h 1216473"/>
              <a:gd name="connsiteX3" fmla="*/ 342680 w 685154"/>
              <a:gd name="connsiteY3" fmla="*/ 171238 h 1216473"/>
              <a:gd name="connsiteX4" fmla="*/ 206 w 685154"/>
              <a:gd name="connsiteY4" fmla="*/ 85619 h 1216473"/>
              <a:gd name="connsiteX0" fmla="*/ 685154 w 685154"/>
              <a:gd name="connsiteY0" fmla="*/ 85619 h 1216473"/>
              <a:gd name="connsiteX1" fmla="*/ 342680 w 685154"/>
              <a:gd name="connsiteY1" fmla="*/ 171238 h 1216473"/>
              <a:gd name="connsiteX2" fmla="*/ 206 w 685154"/>
              <a:gd name="connsiteY2" fmla="*/ 85619 h 1216473"/>
              <a:gd name="connsiteX3" fmla="*/ 342680 w 685154"/>
              <a:gd name="connsiteY3" fmla="*/ 0 h 1216473"/>
              <a:gd name="connsiteX4" fmla="*/ 685154 w 685154"/>
              <a:gd name="connsiteY4" fmla="*/ 85619 h 1216473"/>
              <a:gd name="connsiteX5" fmla="*/ 685154 w 685154"/>
              <a:gd name="connsiteY5" fmla="*/ 1130854 h 1216473"/>
              <a:gd name="connsiteX6" fmla="*/ 334013 w 685154"/>
              <a:gd name="connsiteY6" fmla="*/ 1155802 h 1216473"/>
              <a:gd name="connsiteX7" fmla="*/ 206 w 685154"/>
              <a:gd name="connsiteY7" fmla="*/ 1130854 h 1216473"/>
              <a:gd name="connsiteX8" fmla="*/ 206 w 685154"/>
              <a:gd name="connsiteY8" fmla="*/ 85619 h 1216473"/>
              <a:gd name="connsiteX0" fmla="*/ 206 w 685154"/>
              <a:gd name="connsiteY0" fmla="*/ 85619 h 1161074"/>
              <a:gd name="connsiteX1" fmla="*/ 342680 w 685154"/>
              <a:gd name="connsiteY1" fmla="*/ 171238 h 1161074"/>
              <a:gd name="connsiteX2" fmla="*/ 685154 w 685154"/>
              <a:gd name="connsiteY2" fmla="*/ 85619 h 1161074"/>
              <a:gd name="connsiteX3" fmla="*/ 685154 w 685154"/>
              <a:gd name="connsiteY3" fmla="*/ 1130854 h 1161074"/>
              <a:gd name="connsiteX4" fmla="*/ 338347 w 685154"/>
              <a:gd name="connsiteY4" fmla="*/ 1151468 h 1161074"/>
              <a:gd name="connsiteX5" fmla="*/ 206 w 685154"/>
              <a:gd name="connsiteY5" fmla="*/ 1130854 h 1161074"/>
              <a:gd name="connsiteX6" fmla="*/ 206 w 685154"/>
              <a:gd name="connsiteY6" fmla="*/ 85619 h 1161074"/>
              <a:gd name="connsiteX0" fmla="*/ 206 w 685154"/>
              <a:gd name="connsiteY0" fmla="*/ 85619 h 1161074"/>
              <a:gd name="connsiteX1" fmla="*/ 342680 w 685154"/>
              <a:gd name="connsiteY1" fmla="*/ 0 h 1161074"/>
              <a:gd name="connsiteX2" fmla="*/ 685154 w 685154"/>
              <a:gd name="connsiteY2" fmla="*/ 85619 h 1161074"/>
              <a:gd name="connsiteX3" fmla="*/ 342680 w 685154"/>
              <a:gd name="connsiteY3" fmla="*/ 171238 h 1161074"/>
              <a:gd name="connsiteX4" fmla="*/ 206 w 685154"/>
              <a:gd name="connsiteY4" fmla="*/ 85619 h 1161074"/>
              <a:gd name="connsiteX0" fmla="*/ 685154 w 685154"/>
              <a:gd name="connsiteY0" fmla="*/ 85619 h 1161074"/>
              <a:gd name="connsiteX1" fmla="*/ 342680 w 685154"/>
              <a:gd name="connsiteY1" fmla="*/ 171238 h 1161074"/>
              <a:gd name="connsiteX2" fmla="*/ 206 w 685154"/>
              <a:gd name="connsiteY2" fmla="*/ 85619 h 1161074"/>
              <a:gd name="connsiteX3" fmla="*/ 342680 w 685154"/>
              <a:gd name="connsiteY3" fmla="*/ 0 h 1161074"/>
              <a:gd name="connsiteX4" fmla="*/ 685154 w 685154"/>
              <a:gd name="connsiteY4" fmla="*/ 85619 h 1161074"/>
              <a:gd name="connsiteX5" fmla="*/ 685154 w 685154"/>
              <a:gd name="connsiteY5" fmla="*/ 1130854 h 1161074"/>
              <a:gd name="connsiteX6" fmla="*/ 334013 w 685154"/>
              <a:gd name="connsiteY6" fmla="*/ 1155802 h 1161074"/>
              <a:gd name="connsiteX7" fmla="*/ 206 w 685154"/>
              <a:gd name="connsiteY7" fmla="*/ 1130854 h 1161074"/>
              <a:gd name="connsiteX8" fmla="*/ 206 w 685154"/>
              <a:gd name="connsiteY8" fmla="*/ 85619 h 1161074"/>
              <a:gd name="connsiteX0" fmla="*/ 206 w 685253"/>
              <a:gd name="connsiteY0" fmla="*/ 85619 h 1161074"/>
              <a:gd name="connsiteX1" fmla="*/ 342680 w 685253"/>
              <a:gd name="connsiteY1" fmla="*/ 171238 h 1161074"/>
              <a:gd name="connsiteX2" fmla="*/ 685154 w 685253"/>
              <a:gd name="connsiteY2" fmla="*/ 85619 h 1161074"/>
              <a:gd name="connsiteX3" fmla="*/ 685154 w 685253"/>
              <a:gd name="connsiteY3" fmla="*/ 1130854 h 1161074"/>
              <a:gd name="connsiteX4" fmla="*/ 338347 w 685253"/>
              <a:gd name="connsiteY4" fmla="*/ 1151468 h 1161074"/>
              <a:gd name="connsiteX5" fmla="*/ 206 w 685253"/>
              <a:gd name="connsiteY5" fmla="*/ 1130854 h 1161074"/>
              <a:gd name="connsiteX6" fmla="*/ 206 w 685253"/>
              <a:gd name="connsiteY6" fmla="*/ 85619 h 1161074"/>
              <a:gd name="connsiteX0" fmla="*/ 206 w 685253"/>
              <a:gd name="connsiteY0" fmla="*/ 85619 h 1161074"/>
              <a:gd name="connsiteX1" fmla="*/ 342680 w 685253"/>
              <a:gd name="connsiteY1" fmla="*/ 0 h 1161074"/>
              <a:gd name="connsiteX2" fmla="*/ 685154 w 685253"/>
              <a:gd name="connsiteY2" fmla="*/ 85619 h 1161074"/>
              <a:gd name="connsiteX3" fmla="*/ 342680 w 685253"/>
              <a:gd name="connsiteY3" fmla="*/ 171238 h 1161074"/>
              <a:gd name="connsiteX4" fmla="*/ 206 w 685253"/>
              <a:gd name="connsiteY4" fmla="*/ 85619 h 1161074"/>
              <a:gd name="connsiteX0" fmla="*/ 685154 w 685253"/>
              <a:gd name="connsiteY0" fmla="*/ 85619 h 1161074"/>
              <a:gd name="connsiteX1" fmla="*/ 342680 w 685253"/>
              <a:gd name="connsiteY1" fmla="*/ 171238 h 1161074"/>
              <a:gd name="connsiteX2" fmla="*/ 206 w 685253"/>
              <a:gd name="connsiteY2" fmla="*/ 85619 h 1161074"/>
              <a:gd name="connsiteX3" fmla="*/ 342680 w 685253"/>
              <a:gd name="connsiteY3" fmla="*/ 0 h 1161074"/>
              <a:gd name="connsiteX4" fmla="*/ 685154 w 685253"/>
              <a:gd name="connsiteY4" fmla="*/ 85619 h 1161074"/>
              <a:gd name="connsiteX5" fmla="*/ 685154 w 685253"/>
              <a:gd name="connsiteY5" fmla="*/ 1130854 h 1161074"/>
              <a:gd name="connsiteX6" fmla="*/ 334013 w 685253"/>
              <a:gd name="connsiteY6" fmla="*/ 1155802 h 1161074"/>
              <a:gd name="connsiteX7" fmla="*/ 206 w 685253"/>
              <a:gd name="connsiteY7" fmla="*/ 1130854 h 1161074"/>
              <a:gd name="connsiteX8" fmla="*/ 206 w 685253"/>
              <a:gd name="connsiteY8" fmla="*/ 85619 h 1161074"/>
              <a:gd name="connsiteX0" fmla="*/ 206 w 685253"/>
              <a:gd name="connsiteY0" fmla="*/ 85619 h 1161074"/>
              <a:gd name="connsiteX1" fmla="*/ 342680 w 685253"/>
              <a:gd name="connsiteY1" fmla="*/ 171238 h 1161074"/>
              <a:gd name="connsiteX2" fmla="*/ 685154 w 685253"/>
              <a:gd name="connsiteY2" fmla="*/ 85619 h 1161074"/>
              <a:gd name="connsiteX3" fmla="*/ 685154 w 685253"/>
              <a:gd name="connsiteY3" fmla="*/ 1130854 h 1161074"/>
              <a:gd name="connsiteX4" fmla="*/ 338347 w 685253"/>
              <a:gd name="connsiteY4" fmla="*/ 1151468 h 1161074"/>
              <a:gd name="connsiteX5" fmla="*/ 206 w 685253"/>
              <a:gd name="connsiteY5" fmla="*/ 1130854 h 1161074"/>
              <a:gd name="connsiteX6" fmla="*/ 206 w 685253"/>
              <a:gd name="connsiteY6" fmla="*/ 85619 h 1161074"/>
              <a:gd name="connsiteX0" fmla="*/ 206 w 685253"/>
              <a:gd name="connsiteY0" fmla="*/ 85619 h 1161074"/>
              <a:gd name="connsiteX1" fmla="*/ 342680 w 685253"/>
              <a:gd name="connsiteY1" fmla="*/ 0 h 1161074"/>
              <a:gd name="connsiteX2" fmla="*/ 685154 w 685253"/>
              <a:gd name="connsiteY2" fmla="*/ 85619 h 1161074"/>
              <a:gd name="connsiteX3" fmla="*/ 342680 w 685253"/>
              <a:gd name="connsiteY3" fmla="*/ 171238 h 1161074"/>
              <a:gd name="connsiteX4" fmla="*/ 206 w 685253"/>
              <a:gd name="connsiteY4" fmla="*/ 85619 h 1161074"/>
              <a:gd name="connsiteX0" fmla="*/ 685154 w 685253"/>
              <a:gd name="connsiteY0" fmla="*/ 85619 h 1161074"/>
              <a:gd name="connsiteX1" fmla="*/ 342680 w 685253"/>
              <a:gd name="connsiteY1" fmla="*/ 171238 h 1161074"/>
              <a:gd name="connsiteX2" fmla="*/ 206 w 685253"/>
              <a:gd name="connsiteY2" fmla="*/ 85619 h 1161074"/>
              <a:gd name="connsiteX3" fmla="*/ 342680 w 685253"/>
              <a:gd name="connsiteY3" fmla="*/ 0 h 1161074"/>
              <a:gd name="connsiteX4" fmla="*/ 685154 w 685253"/>
              <a:gd name="connsiteY4" fmla="*/ 85619 h 1161074"/>
              <a:gd name="connsiteX5" fmla="*/ 685154 w 685253"/>
              <a:gd name="connsiteY5" fmla="*/ 1130854 h 1161074"/>
              <a:gd name="connsiteX6" fmla="*/ 334013 w 685253"/>
              <a:gd name="connsiteY6" fmla="*/ 1155802 h 1161074"/>
              <a:gd name="connsiteX7" fmla="*/ 206 w 685253"/>
              <a:gd name="connsiteY7" fmla="*/ 1130854 h 1161074"/>
              <a:gd name="connsiteX8" fmla="*/ 206 w 685253"/>
              <a:gd name="connsiteY8" fmla="*/ 85619 h 1161074"/>
              <a:gd name="connsiteX0" fmla="*/ 104 w 685151"/>
              <a:gd name="connsiteY0" fmla="*/ 85619 h 1160523"/>
              <a:gd name="connsiteX1" fmla="*/ 342578 w 685151"/>
              <a:gd name="connsiteY1" fmla="*/ 171238 h 1160523"/>
              <a:gd name="connsiteX2" fmla="*/ 685052 w 685151"/>
              <a:gd name="connsiteY2" fmla="*/ 85619 h 1160523"/>
              <a:gd name="connsiteX3" fmla="*/ 685052 w 685151"/>
              <a:gd name="connsiteY3" fmla="*/ 1130854 h 1160523"/>
              <a:gd name="connsiteX4" fmla="*/ 338245 w 685151"/>
              <a:gd name="connsiteY4" fmla="*/ 1151468 h 1160523"/>
              <a:gd name="connsiteX5" fmla="*/ 104 w 685151"/>
              <a:gd name="connsiteY5" fmla="*/ 1130854 h 1160523"/>
              <a:gd name="connsiteX6" fmla="*/ 104 w 685151"/>
              <a:gd name="connsiteY6" fmla="*/ 85619 h 1160523"/>
              <a:gd name="connsiteX0" fmla="*/ 104 w 685151"/>
              <a:gd name="connsiteY0" fmla="*/ 85619 h 1160523"/>
              <a:gd name="connsiteX1" fmla="*/ 342578 w 685151"/>
              <a:gd name="connsiteY1" fmla="*/ 0 h 1160523"/>
              <a:gd name="connsiteX2" fmla="*/ 685052 w 685151"/>
              <a:gd name="connsiteY2" fmla="*/ 85619 h 1160523"/>
              <a:gd name="connsiteX3" fmla="*/ 342578 w 685151"/>
              <a:gd name="connsiteY3" fmla="*/ 171238 h 1160523"/>
              <a:gd name="connsiteX4" fmla="*/ 104 w 685151"/>
              <a:gd name="connsiteY4" fmla="*/ 85619 h 1160523"/>
              <a:gd name="connsiteX0" fmla="*/ 685052 w 685151"/>
              <a:gd name="connsiteY0" fmla="*/ 85619 h 1160523"/>
              <a:gd name="connsiteX1" fmla="*/ 342578 w 685151"/>
              <a:gd name="connsiteY1" fmla="*/ 171238 h 1160523"/>
              <a:gd name="connsiteX2" fmla="*/ 104 w 685151"/>
              <a:gd name="connsiteY2" fmla="*/ 85619 h 1160523"/>
              <a:gd name="connsiteX3" fmla="*/ 342578 w 685151"/>
              <a:gd name="connsiteY3" fmla="*/ 0 h 1160523"/>
              <a:gd name="connsiteX4" fmla="*/ 685052 w 685151"/>
              <a:gd name="connsiteY4" fmla="*/ 85619 h 1160523"/>
              <a:gd name="connsiteX5" fmla="*/ 685052 w 685151"/>
              <a:gd name="connsiteY5" fmla="*/ 1130854 h 1160523"/>
              <a:gd name="connsiteX6" fmla="*/ 342578 w 685151"/>
              <a:gd name="connsiteY6" fmla="*/ 1134134 h 1160523"/>
              <a:gd name="connsiteX7" fmla="*/ 104 w 685151"/>
              <a:gd name="connsiteY7" fmla="*/ 1130854 h 1160523"/>
              <a:gd name="connsiteX8" fmla="*/ 104 w 685151"/>
              <a:gd name="connsiteY8" fmla="*/ 85619 h 1160523"/>
              <a:gd name="connsiteX0" fmla="*/ 104 w 685151"/>
              <a:gd name="connsiteY0" fmla="*/ 85619 h 1160523"/>
              <a:gd name="connsiteX1" fmla="*/ 342578 w 685151"/>
              <a:gd name="connsiteY1" fmla="*/ 171238 h 1160523"/>
              <a:gd name="connsiteX2" fmla="*/ 685052 w 685151"/>
              <a:gd name="connsiteY2" fmla="*/ 85619 h 1160523"/>
              <a:gd name="connsiteX3" fmla="*/ 685052 w 685151"/>
              <a:gd name="connsiteY3" fmla="*/ 1130854 h 1160523"/>
              <a:gd name="connsiteX4" fmla="*/ 338245 w 685151"/>
              <a:gd name="connsiteY4" fmla="*/ 1151468 h 1160523"/>
              <a:gd name="connsiteX5" fmla="*/ 104 w 685151"/>
              <a:gd name="connsiteY5" fmla="*/ 1130854 h 1160523"/>
              <a:gd name="connsiteX6" fmla="*/ 104 w 685151"/>
              <a:gd name="connsiteY6" fmla="*/ 85619 h 1160523"/>
              <a:gd name="connsiteX0" fmla="*/ 104 w 685151"/>
              <a:gd name="connsiteY0" fmla="*/ 85619 h 1160523"/>
              <a:gd name="connsiteX1" fmla="*/ 342578 w 685151"/>
              <a:gd name="connsiteY1" fmla="*/ 0 h 1160523"/>
              <a:gd name="connsiteX2" fmla="*/ 685052 w 685151"/>
              <a:gd name="connsiteY2" fmla="*/ 85619 h 1160523"/>
              <a:gd name="connsiteX3" fmla="*/ 342578 w 685151"/>
              <a:gd name="connsiteY3" fmla="*/ 171238 h 1160523"/>
              <a:gd name="connsiteX4" fmla="*/ 104 w 685151"/>
              <a:gd name="connsiteY4" fmla="*/ 85619 h 1160523"/>
              <a:gd name="connsiteX0" fmla="*/ 685052 w 685151"/>
              <a:gd name="connsiteY0" fmla="*/ 85619 h 1160523"/>
              <a:gd name="connsiteX1" fmla="*/ 342578 w 685151"/>
              <a:gd name="connsiteY1" fmla="*/ 171238 h 1160523"/>
              <a:gd name="connsiteX2" fmla="*/ 104 w 685151"/>
              <a:gd name="connsiteY2" fmla="*/ 85619 h 1160523"/>
              <a:gd name="connsiteX3" fmla="*/ 342578 w 685151"/>
              <a:gd name="connsiteY3" fmla="*/ 0 h 1160523"/>
              <a:gd name="connsiteX4" fmla="*/ 685052 w 685151"/>
              <a:gd name="connsiteY4" fmla="*/ 85619 h 1160523"/>
              <a:gd name="connsiteX5" fmla="*/ 685052 w 685151"/>
              <a:gd name="connsiteY5" fmla="*/ 1130854 h 1160523"/>
              <a:gd name="connsiteX6" fmla="*/ 342578 w 685151"/>
              <a:gd name="connsiteY6" fmla="*/ 1147135 h 1160523"/>
              <a:gd name="connsiteX7" fmla="*/ 104 w 685151"/>
              <a:gd name="connsiteY7" fmla="*/ 1130854 h 1160523"/>
              <a:gd name="connsiteX8" fmla="*/ 104 w 685151"/>
              <a:gd name="connsiteY8" fmla="*/ 85619 h 1160523"/>
              <a:gd name="connsiteX0" fmla="*/ 104 w 685151"/>
              <a:gd name="connsiteY0" fmla="*/ 85619 h 1161206"/>
              <a:gd name="connsiteX1" fmla="*/ 342578 w 685151"/>
              <a:gd name="connsiteY1" fmla="*/ 171238 h 1161206"/>
              <a:gd name="connsiteX2" fmla="*/ 685052 w 685151"/>
              <a:gd name="connsiteY2" fmla="*/ 85619 h 1161206"/>
              <a:gd name="connsiteX3" fmla="*/ 685052 w 685151"/>
              <a:gd name="connsiteY3" fmla="*/ 1130854 h 1161206"/>
              <a:gd name="connsiteX4" fmla="*/ 338245 w 685151"/>
              <a:gd name="connsiteY4" fmla="*/ 1151468 h 1161206"/>
              <a:gd name="connsiteX5" fmla="*/ 104 w 685151"/>
              <a:gd name="connsiteY5" fmla="*/ 1130854 h 1161206"/>
              <a:gd name="connsiteX6" fmla="*/ 104 w 685151"/>
              <a:gd name="connsiteY6" fmla="*/ 85619 h 1161206"/>
              <a:gd name="connsiteX0" fmla="*/ 104 w 685151"/>
              <a:gd name="connsiteY0" fmla="*/ 85619 h 1161206"/>
              <a:gd name="connsiteX1" fmla="*/ 342578 w 685151"/>
              <a:gd name="connsiteY1" fmla="*/ 0 h 1161206"/>
              <a:gd name="connsiteX2" fmla="*/ 685052 w 685151"/>
              <a:gd name="connsiteY2" fmla="*/ 85619 h 1161206"/>
              <a:gd name="connsiteX3" fmla="*/ 342578 w 685151"/>
              <a:gd name="connsiteY3" fmla="*/ 171238 h 1161206"/>
              <a:gd name="connsiteX4" fmla="*/ 104 w 685151"/>
              <a:gd name="connsiteY4" fmla="*/ 85619 h 1161206"/>
              <a:gd name="connsiteX0" fmla="*/ 685052 w 685151"/>
              <a:gd name="connsiteY0" fmla="*/ 85619 h 1161206"/>
              <a:gd name="connsiteX1" fmla="*/ 342578 w 685151"/>
              <a:gd name="connsiteY1" fmla="*/ 171238 h 1161206"/>
              <a:gd name="connsiteX2" fmla="*/ 104 w 685151"/>
              <a:gd name="connsiteY2" fmla="*/ 85619 h 1161206"/>
              <a:gd name="connsiteX3" fmla="*/ 342578 w 685151"/>
              <a:gd name="connsiteY3" fmla="*/ 0 h 1161206"/>
              <a:gd name="connsiteX4" fmla="*/ 685052 w 685151"/>
              <a:gd name="connsiteY4" fmla="*/ 85619 h 1161206"/>
              <a:gd name="connsiteX5" fmla="*/ 685052 w 685151"/>
              <a:gd name="connsiteY5" fmla="*/ 1130854 h 1161206"/>
              <a:gd name="connsiteX6" fmla="*/ 342578 w 685151"/>
              <a:gd name="connsiteY6" fmla="*/ 1156056 h 1161206"/>
              <a:gd name="connsiteX7" fmla="*/ 104 w 685151"/>
              <a:gd name="connsiteY7" fmla="*/ 1130854 h 1161206"/>
              <a:gd name="connsiteX8" fmla="*/ 104 w 685151"/>
              <a:gd name="connsiteY8" fmla="*/ 85619 h 1161206"/>
              <a:gd name="connsiteX0" fmla="*/ 104 w 685151"/>
              <a:gd name="connsiteY0" fmla="*/ 85619 h 1166660"/>
              <a:gd name="connsiteX1" fmla="*/ 342578 w 685151"/>
              <a:gd name="connsiteY1" fmla="*/ 171238 h 1166660"/>
              <a:gd name="connsiteX2" fmla="*/ 685052 w 685151"/>
              <a:gd name="connsiteY2" fmla="*/ 85619 h 1166660"/>
              <a:gd name="connsiteX3" fmla="*/ 685052 w 685151"/>
              <a:gd name="connsiteY3" fmla="*/ 1130854 h 1166660"/>
              <a:gd name="connsiteX4" fmla="*/ 338245 w 685151"/>
              <a:gd name="connsiteY4" fmla="*/ 1151468 h 1166660"/>
              <a:gd name="connsiteX5" fmla="*/ 104 w 685151"/>
              <a:gd name="connsiteY5" fmla="*/ 1130854 h 1166660"/>
              <a:gd name="connsiteX6" fmla="*/ 104 w 685151"/>
              <a:gd name="connsiteY6" fmla="*/ 85619 h 1166660"/>
              <a:gd name="connsiteX0" fmla="*/ 104 w 685151"/>
              <a:gd name="connsiteY0" fmla="*/ 85619 h 1166660"/>
              <a:gd name="connsiteX1" fmla="*/ 342578 w 685151"/>
              <a:gd name="connsiteY1" fmla="*/ 0 h 1166660"/>
              <a:gd name="connsiteX2" fmla="*/ 685052 w 685151"/>
              <a:gd name="connsiteY2" fmla="*/ 85619 h 1166660"/>
              <a:gd name="connsiteX3" fmla="*/ 342578 w 685151"/>
              <a:gd name="connsiteY3" fmla="*/ 171238 h 1166660"/>
              <a:gd name="connsiteX4" fmla="*/ 104 w 685151"/>
              <a:gd name="connsiteY4" fmla="*/ 85619 h 1166660"/>
              <a:gd name="connsiteX0" fmla="*/ 685052 w 685151"/>
              <a:gd name="connsiteY0" fmla="*/ 85619 h 1166660"/>
              <a:gd name="connsiteX1" fmla="*/ 342578 w 685151"/>
              <a:gd name="connsiteY1" fmla="*/ 171238 h 1166660"/>
              <a:gd name="connsiteX2" fmla="*/ 104 w 685151"/>
              <a:gd name="connsiteY2" fmla="*/ 85619 h 1166660"/>
              <a:gd name="connsiteX3" fmla="*/ 342578 w 685151"/>
              <a:gd name="connsiteY3" fmla="*/ 0 h 1166660"/>
              <a:gd name="connsiteX4" fmla="*/ 685052 w 685151"/>
              <a:gd name="connsiteY4" fmla="*/ 85619 h 1166660"/>
              <a:gd name="connsiteX5" fmla="*/ 685052 w 685151"/>
              <a:gd name="connsiteY5" fmla="*/ 1130854 h 1166660"/>
              <a:gd name="connsiteX6" fmla="*/ 342578 w 685151"/>
              <a:gd name="connsiteY6" fmla="*/ 1164977 h 1166660"/>
              <a:gd name="connsiteX7" fmla="*/ 104 w 685151"/>
              <a:gd name="connsiteY7" fmla="*/ 1130854 h 1166660"/>
              <a:gd name="connsiteX8" fmla="*/ 104 w 685151"/>
              <a:gd name="connsiteY8" fmla="*/ 85619 h 1166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151" h="1166660" stroke="0" extrusionOk="0">
                <a:moveTo>
                  <a:pt x="104" y="85619"/>
                </a:moveTo>
                <a:cubicBezTo>
                  <a:pt x="104" y="132905"/>
                  <a:pt x="153435" y="171238"/>
                  <a:pt x="342578" y="171238"/>
                </a:cubicBezTo>
                <a:cubicBezTo>
                  <a:pt x="531721" y="171238"/>
                  <a:pt x="685052" y="132905"/>
                  <a:pt x="685052" y="85619"/>
                </a:cubicBezTo>
                <a:lnTo>
                  <a:pt x="685052" y="1130854"/>
                </a:lnTo>
                <a:cubicBezTo>
                  <a:pt x="685052" y="1178140"/>
                  <a:pt x="700734" y="1151468"/>
                  <a:pt x="338245" y="1151468"/>
                </a:cubicBezTo>
                <a:cubicBezTo>
                  <a:pt x="-15576" y="1155802"/>
                  <a:pt x="104" y="1178140"/>
                  <a:pt x="104" y="1130854"/>
                </a:cubicBezTo>
                <a:lnTo>
                  <a:pt x="104" y="85619"/>
                </a:lnTo>
                <a:close/>
              </a:path>
              <a:path w="685151" h="1166660" fill="lighten" stroke="0" extrusionOk="0">
                <a:moveTo>
                  <a:pt x="104" y="85619"/>
                </a:moveTo>
                <a:cubicBezTo>
                  <a:pt x="104" y="38333"/>
                  <a:pt x="153435" y="0"/>
                  <a:pt x="342578" y="0"/>
                </a:cubicBezTo>
                <a:cubicBezTo>
                  <a:pt x="531721" y="0"/>
                  <a:pt x="685052" y="38333"/>
                  <a:pt x="685052" y="85619"/>
                </a:cubicBezTo>
                <a:cubicBezTo>
                  <a:pt x="685052" y="132905"/>
                  <a:pt x="531721" y="171238"/>
                  <a:pt x="342578" y="171238"/>
                </a:cubicBezTo>
                <a:cubicBezTo>
                  <a:pt x="153435" y="171238"/>
                  <a:pt x="104" y="132905"/>
                  <a:pt x="104" y="85619"/>
                </a:cubicBezTo>
                <a:close/>
              </a:path>
              <a:path w="685151" h="1166660" fill="none" extrusionOk="0">
                <a:moveTo>
                  <a:pt x="685052" y="85619"/>
                </a:moveTo>
                <a:cubicBezTo>
                  <a:pt x="685052" y="132905"/>
                  <a:pt x="531721" y="171238"/>
                  <a:pt x="342578" y="171238"/>
                </a:cubicBezTo>
                <a:cubicBezTo>
                  <a:pt x="153435" y="171238"/>
                  <a:pt x="104" y="132905"/>
                  <a:pt x="104" y="85619"/>
                </a:cubicBezTo>
                <a:cubicBezTo>
                  <a:pt x="104" y="38333"/>
                  <a:pt x="153435" y="0"/>
                  <a:pt x="342578" y="0"/>
                </a:cubicBezTo>
                <a:cubicBezTo>
                  <a:pt x="531721" y="0"/>
                  <a:pt x="685052" y="38333"/>
                  <a:pt x="685052" y="85619"/>
                </a:cubicBezTo>
                <a:lnTo>
                  <a:pt x="685052" y="1130854"/>
                </a:lnTo>
                <a:cubicBezTo>
                  <a:pt x="685052" y="1178140"/>
                  <a:pt x="696400" y="1164977"/>
                  <a:pt x="342578" y="1164977"/>
                </a:cubicBezTo>
                <a:cubicBezTo>
                  <a:pt x="-11244" y="1164977"/>
                  <a:pt x="104" y="1178140"/>
                  <a:pt x="104" y="1130854"/>
                </a:cubicBezTo>
                <a:lnTo>
                  <a:pt x="104" y="85619"/>
                </a:lnTo>
              </a:path>
            </a:pathLst>
          </a:cu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9746301" y="3277428"/>
            <a:ext cx="682018" cy="235914"/>
          </a:xfrm>
          <a:prstGeom prst="ellipse">
            <a:avLst/>
          </a:prstGeom>
          <a:solidFill>
            <a:schemeClr val="tx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9755965" y="3617160"/>
            <a:ext cx="682018" cy="235914"/>
          </a:xfrm>
          <a:prstGeom prst="ellipse">
            <a:avLst/>
          </a:prstGeom>
          <a:solidFill>
            <a:schemeClr val="tx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Pentagon 38"/>
          <p:cNvSpPr/>
          <p:nvPr/>
        </p:nvSpPr>
        <p:spPr>
          <a:xfrm rot="5400000">
            <a:off x="5666960" y="4587314"/>
            <a:ext cx="4706264" cy="203863"/>
          </a:xfrm>
          <a:prstGeom prst="homePlate">
            <a:avLst/>
          </a:prstGeom>
          <a:solidFill>
            <a:schemeClr val="tx2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>
            <a:off x="7687954" y="4453017"/>
            <a:ext cx="648000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16200000">
            <a:off x="8109842" y="4120596"/>
            <a:ext cx="1166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solidFill>
                  <a:srgbClr val="000000"/>
                </a:solidFill>
              </a:rPr>
              <a:t>20 </a:t>
            </a:r>
            <a:r>
              <a:rPr lang="en-GB" sz="1800" b="1" dirty="0" err="1" smtClean="0">
                <a:solidFill>
                  <a:srgbClr val="000000"/>
                </a:solidFill>
              </a:rPr>
              <a:t>cmm</a:t>
            </a:r>
            <a:endParaRPr lang="en-GB" sz="1800" b="1" dirty="0" smtClean="0">
              <a:solidFill>
                <a:srgbClr val="000000"/>
              </a:solidFill>
            </a:endParaRPr>
          </a:p>
          <a:p>
            <a:pPr algn="ctr"/>
            <a:r>
              <a:rPr lang="en-GB" sz="1800" b="1" dirty="0" smtClean="0">
                <a:solidFill>
                  <a:srgbClr val="000000"/>
                </a:solidFill>
              </a:rPr>
              <a:t>20 µl</a:t>
            </a:r>
            <a:endParaRPr lang="en-GB" sz="2400" b="1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6313" y="6519158"/>
            <a:ext cx="3012141" cy="52322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</a:t>
            </a:r>
            <a:r>
              <a:rPr lang="en-GB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tube </a:t>
            </a:r>
            <a:endParaRPr lang="en-GB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929977" y="6519158"/>
            <a:ext cx="3204898" cy="52322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</a:t>
            </a:r>
            <a:r>
              <a:rPr lang="en-GB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pipette</a:t>
            </a:r>
            <a:endParaRPr lang="en-GB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53326" y="612791"/>
            <a:ext cx="700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0000"/>
                </a:solidFill>
              </a:rPr>
              <a:t>gm%</a:t>
            </a:r>
            <a:endParaRPr lang="en-GB" sz="2000" b="1" dirty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91345" y="644536"/>
            <a:ext cx="37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rgbClr val="000000"/>
                </a:solidFill>
              </a:rPr>
              <a:t>%</a:t>
            </a:r>
            <a:endParaRPr lang="en-GB" sz="1600" b="1" dirty="0">
              <a:solidFill>
                <a:srgbClr val="00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8012408" y="6937655"/>
            <a:ext cx="99978" cy="104723"/>
          </a:xfrm>
          <a:prstGeom prst="line">
            <a:avLst/>
          </a:prstGeom>
          <a:ln w="3810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9" idx="3"/>
          </p:cNvCxnSpPr>
          <p:nvPr/>
        </p:nvCxnSpPr>
        <p:spPr>
          <a:xfrm flipH="1" flipV="1">
            <a:off x="7923103" y="6938973"/>
            <a:ext cx="96989" cy="103405"/>
          </a:xfrm>
          <a:prstGeom prst="line">
            <a:avLst/>
          </a:prstGeom>
          <a:ln w="38100">
            <a:solidFill>
              <a:schemeClr val="tx2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" descr="https://dr282zn36sxxg.cloudfront.net/datastreams/f-d%3Ada84e3a198cf7b69cb33bb6f2da3b501dc764ece6c3c03c434adec15%2BIMAGE%2BIMAGE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76" r="3299" b="47110"/>
          <a:stretch/>
        </p:blipFill>
        <p:spPr bwMode="auto">
          <a:xfrm rot="16200000">
            <a:off x="3874236" y="4069615"/>
            <a:ext cx="1820655" cy="34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https://dr282zn36sxxg.cloudfront.net/datastreams/f-d%3Ada84e3a198cf7b69cb33bb6f2da3b501dc764ece6c3c03c434adec15%2BIMAGE%2BIMAGE.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76" r="39975" b="47110"/>
          <a:stretch/>
        </p:blipFill>
        <p:spPr bwMode="auto">
          <a:xfrm rot="16200000">
            <a:off x="4219502" y="2679653"/>
            <a:ext cx="1130124" cy="34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9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Sahli</a:t>
            </a:r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Hemoglobinometer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 startAt="4"/>
            </a:pPr>
            <a:r>
              <a:rPr lang="en-GB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Stirrer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927802" lvl="1" indent="-514350" algn="just">
              <a:lnSpc>
                <a:spcPct val="150000"/>
              </a:lnSpc>
            </a:pPr>
            <a:r>
              <a:rPr lang="en-GB" sz="259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259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thin glass rod with a flattened end which is used for stirring and mixing </a:t>
            </a:r>
            <a:r>
              <a:rPr lang="en-GB" sz="259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blood </a:t>
            </a:r>
            <a:r>
              <a:rPr lang="en-GB" sz="259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dilute acid.  </a:t>
            </a:r>
            <a:endParaRPr lang="en-GB" sz="2594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200000"/>
              </a:lnSpc>
              <a:buFont typeface="+mj-lt"/>
              <a:buAutoNum type="arabicPeriod" startAt="4"/>
            </a:pPr>
            <a:r>
              <a:rPr lang="en-GB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Pasteur pipette </a:t>
            </a:r>
          </a:p>
          <a:p>
            <a:pPr lvl="1" algn="just">
              <a:lnSpc>
                <a:spcPct val="150000"/>
              </a:lnSpc>
            </a:pPr>
            <a:r>
              <a:rPr lang="en-GB" sz="259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259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8–10 inch glass tube drawn to a long thin nozzle, and has a rubber </a:t>
            </a:r>
            <a:r>
              <a:rPr lang="en-GB" sz="259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teat</a:t>
            </a:r>
            <a:r>
              <a:rPr lang="en-GB" sz="259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594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300000"/>
              </a:lnSpc>
              <a:buFont typeface="+mj-lt"/>
              <a:buAutoNum type="arabicPeriod"/>
            </a:pPr>
            <a:r>
              <a:rPr lang="en-GB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glass dropper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place 8–10 drops of N/10 </a:t>
            </a:r>
            <a:r>
              <a:rPr lang="en-GB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GB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tube, or up to the mark 20</a:t>
            </a:r>
            <a:r>
              <a:rPr lang="en-GB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val="13061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 </a:t>
            </a:r>
            <a:endParaRPr lang="en-GB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present in a measured amount of blood is converted by dilute hydrochloric acid into acid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hematin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in dilution is golden brown in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intensity of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depends on the concentration of acid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hematin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which, in turn, depends on the concentration of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50000"/>
              </a:lnSpc>
              <a:buNone/>
            </a:pP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42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96"/>
          <a:stretch/>
        </p:blipFill>
        <p:spPr>
          <a:xfrm>
            <a:off x="2680090" y="0"/>
            <a:ext cx="9920293" cy="7199313"/>
          </a:xfrm>
        </p:spPr>
      </p:pic>
      <p:sp>
        <p:nvSpPr>
          <p:cNvPr id="3" name="TextBox 2"/>
          <p:cNvSpPr txBox="1"/>
          <p:nvPr/>
        </p:nvSpPr>
        <p:spPr>
          <a:xfrm>
            <a:off x="9594572" y="5274366"/>
            <a:ext cx="583097" cy="380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0%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50000"/>
              </a:lnSpc>
              <a:buFont typeface="+mj-lt"/>
              <a:buAutoNum type="arabicPeriod" startAt="2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finger prick under aseptic conditions, wipe away the first 2 drops of blood.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802" lvl="1" indent="-514350" algn="just">
              <a:lnSpc>
                <a:spcPct val="200000"/>
              </a:lnSpc>
            </a:pP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large drop of free-flowing blood has formed again, draw blood up to the 20 </a:t>
            </a: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µl 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 (0.02 ml</a:t>
            </a: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927802" lvl="1" indent="-514350" algn="just">
              <a:lnSpc>
                <a:spcPct val="200000"/>
              </a:lnSpc>
            </a:pPr>
            <a:r>
              <a:rPr lang="en-GB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 wipe the blood sticking to the tip of the pipette with a cotton swab.</a:t>
            </a:r>
          </a:p>
          <a:p>
            <a:pPr algn="just">
              <a:lnSpc>
                <a:spcPct val="200000"/>
              </a:lnSpc>
            </a:pP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2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94" y="1"/>
            <a:ext cx="9920293" cy="7199312"/>
          </a:xfrm>
        </p:spPr>
      </p:pic>
    </p:spTree>
    <p:extLst>
      <p:ext uri="{BB962C8B-B14F-4D97-AF65-F5344CB8AC3E}">
        <p14:creationId xmlns:p14="http://schemas.microsoft.com/office/powerpoint/2010/main" val="107318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00000"/>
              </a:lnSpc>
              <a:buFont typeface="+mj-lt"/>
              <a:buAutoNum type="arabicPeriod" startAt="3"/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any waiting, immerse the tip of the pipette to the bottom of the acid solution and expel the blood gently.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802" lvl="1" indent="-514350" algn="just">
              <a:lnSpc>
                <a:spcPct val="250000"/>
              </a:lnSpc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Rinse 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pipette 3–4 times by drawing up and blowing out the clear upper part of the acid solution till all the blood has been washed out from it. </a:t>
            </a:r>
            <a:endParaRPr lang="en-GB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802" lvl="1" indent="-514350" algn="just">
              <a:lnSpc>
                <a:spcPct val="250000"/>
              </a:lnSpc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frothing of the mixture. Note the time. </a:t>
            </a:r>
            <a:endParaRPr lang="en-GB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45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95" y="1"/>
            <a:ext cx="9920294" cy="7199312"/>
          </a:xfrm>
        </p:spPr>
      </p:pic>
    </p:spTree>
    <p:extLst>
      <p:ext uri="{BB962C8B-B14F-4D97-AF65-F5344CB8AC3E}">
        <p14:creationId xmlns:p14="http://schemas.microsoft.com/office/powerpoint/2010/main" val="27992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50000"/>
              </a:lnSpc>
              <a:buFont typeface="+mj-lt"/>
              <a:buAutoNum type="arabicPeriod" startAt="4"/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Withdraw the pipette from the tube, touching it to the side of the tube, thus ensuring that no mixture is carried out of the tube.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802" lvl="1" indent="-514350" algn="just">
              <a:lnSpc>
                <a:spcPct val="250000"/>
              </a:lnSpc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blood with the acid solution with the flat end of the stirrer by rotating and gently moving it up and down.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00000"/>
              </a:lnSpc>
              <a:buFont typeface="+mj-lt"/>
              <a:buAutoNum type="arabicPeriod" startAt="5"/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the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tube back in the comparator and let it stand for 6–8 minutes.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802" lvl="1" indent="-514350" algn="just">
              <a:lnSpc>
                <a:spcPct val="250000"/>
              </a:lnSpc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time, </a:t>
            </a: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ruptures the red cells, releasing their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into the solution (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hemolysis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GB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802" lvl="1" indent="-514350" algn="just">
              <a:lnSpc>
                <a:spcPct val="250000"/>
              </a:lnSpc>
            </a:pP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converts it into acid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hematin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is deep golden brown in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7802" lvl="1" indent="-514350" algn="just">
              <a:lnSpc>
                <a:spcPct val="250000"/>
              </a:lnSpc>
            </a:pP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acid </a:t>
            </a:r>
            <a:r>
              <a:rPr lang="en-GB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hematin</a:t>
            </a:r>
            <a:r>
              <a:rPr lang="en-GB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not develop fully immediately, but its intensity increases with time. </a:t>
            </a:r>
            <a:r>
              <a:rPr lang="en-GB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8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50000"/>
              </a:lnSpc>
              <a:buFont typeface="+mj-lt"/>
              <a:buAutoNum type="arabicPeriod" startAt="6"/>
            </a:pPr>
            <a:r>
              <a:rPr lang="en-GB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Diluting </a:t>
            </a: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matching the </a:t>
            </a:r>
            <a:r>
              <a:rPr lang="en-GB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927802" lvl="1" indent="-514350" algn="just">
              <a:lnSpc>
                <a:spcPct val="300000"/>
              </a:lnSpc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Dilute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acid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hematin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solution with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distilled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matches the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tinted glass rods in the comparator. </a:t>
            </a:r>
          </a:p>
        </p:txBody>
      </p:sp>
    </p:spTree>
    <p:extLst>
      <p:ext uri="{BB962C8B-B14F-4D97-AF65-F5344CB8AC3E}">
        <p14:creationId xmlns:p14="http://schemas.microsoft.com/office/powerpoint/2010/main" val="234220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94" y="1"/>
            <a:ext cx="9920293" cy="7199312"/>
          </a:xfrm>
        </p:spPr>
      </p:pic>
    </p:spTree>
    <p:extLst>
      <p:ext uri="{BB962C8B-B14F-4D97-AF65-F5344CB8AC3E}">
        <p14:creationId xmlns:p14="http://schemas.microsoft.com/office/powerpoint/2010/main" val="32340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 fontScale="92500"/>
          </a:bodyPr>
          <a:lstStyle/>
          <a:p>
            <a:pPr marL="514350" indent="-514350" algn="just">
              <a:lnSpc>
                <a:spcPct val="250000"/>
              </a:lnSpc>
              <a:buFont typeface="+mj-lt"/>
              <a:buAutoNum type="arabicPeriod" startAt="7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tube out of the comparator and add distilled water drop by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drop,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stirring the mixture each time and comparing the </a:t>
            </a:r>
            <a:r>
              <a:rPr lang="en-GB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standard.  </a:t>
            </a:r>
          </a:p>
          <a:p>
            <a:pPr marL="514350" indent="-514350" algn="just">
              <a:lnSpc>
                <a:spcPct val="250000"/>
              </a:lnSpc>
              <a:buFont typeface="+mj-lt"/>
              <a:buAutoNum type="arabicPeriod" startAt="7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comparator at eye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level,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 bright but diffused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light. Read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lower meniscus (lower meniscus is read in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colored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transparent solutions).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0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</a:t>
            </a:r>
            <a:endParaRPr lang="en-GB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300000"/>
              </a:lnSpc>
              <a:buFont typeface="+mj-lt"/>
              <a:buAutoNum type="arabicPeriod" startAt="3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solution,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dilution with water, is matched against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golden brown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tinted glass rods by direct vision.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300000"/>
              </a:lnSpc>
              <a:buFont typeface="+mj-lt"/>
              <a:buAutoNum type="arabicPeriod" startAt="3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readings are obtained in g%.</a:t>
            </a:r>
          </a:p>
          <a:p>
            <a:pPr marL="514350" indent="-514350" algn="just">
              <a:lnSpc>
                <a:spcPct val="300000"/>
              </a:lnSpc>
              <a:buFont typeface="+mj-lt"/>
              <a:buAutoNum type="arabicPeriod" startAt="3"/>
            </a:pP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3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94" y="1"/>
            <a:ext cx="9920293" cy="7199312"/>
          </a:xfrm>
        </p:spPr>
      </p:pic>
    </p:spTree>
    <p:extLst>
      <p:ext uri="{BB962C8B-B14F-4D97-AF65-F5344CB8AC3E}">
        <p14:creationId xmlns:p14="http://schemas.microsoft.com/office/powerpoint/2010/main" val="39481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94" y="1"/>
            <a:ext cx="9920293" cy="7199312"/>
          </a:xfrm>
        </p:spPr>
      </p:pic>
    </p:spTree>
    <p:extLst>
      <p:ext uri="{BB962C8B-B14F-4D97-AF65-F5344CB8AC3E}">
        <p14:creationId xmlns:p14="http://schemas.microsoft.com/office/powerpoint/2010/main" val="254777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</a:t>
            </a:r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error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73414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n-GB" sz="3006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error </a:t>
            </a:r>
          </a:p>
          <a:p>
            <a:pPr lvl="1" algn="just">
              <a:lnSpc>
                <a:spcPct val="200000"/>
              </a:lnSpc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to;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taking exactly 20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µl blood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 not giving enough time for formation of acid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hematin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 using an old comparator that has faded glass rods.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3414" indent="-514350" algn="just">
              <a:lnSpc>
                <a:spcPct val="200000"/>
              </a:lnSpc>
              <a:buFont typeface="+mj-lt"/>
              <a:buAutoNum type="arabicPeriod" startAt="2"/>
            </a:pPr>
            <a:r>
              <a:rPr lang="en-GB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error </a:t>
            </a:r>
          </a:p>
          <a:p>
            <a:pPr lvl="1" algn="just">
              <a:lnSpc>
                <a:spcPct val="200000"/>
              </a:lnSpc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it is a visual method,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matching may vary from person to person. </a:t>
            </a:r>
            <a:r>
              <a:rPr lang="en-GB" sz="2606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0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and results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algn="just">
              <a:lnSpc>
                <a:spcPct val="250000"/>
              </a:lnSpc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matching with that of your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partner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record the observations in your workbook.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50000"/>
              </a:lnSpc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average of 3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readings,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report your result as: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6904" lvl="2" indent="0" algn="just">
              <a:lnSpc>
                <a:spcPct val="200000"/>
              </a:lnSpc>
              <a:buNone/>
            </a:pPr>
            <a:r>
              <a:rPr lang="en-GB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……….g/dl.</a:t>
            </a:r>
            <a:endParaRPr lang="en-GB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and results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50000"/>
              </a:lnSpc>
            </a:pP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reading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when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slightly darker than the standard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:……….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g/dl.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50000"/>
              </a:lnSpc>
            </a:pP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reading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when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after adding a few drops of distilled water, the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exactly matches the standard: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…………g/dl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50000"/>
              </a:lnSpc>
            </a:pP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4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GB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reading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when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after adding some more drops, the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becomes a little lighter than the standard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:…………g/dl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6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89853" y="2260907"/>
                <a:ext cx="11099747" cy="4882495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200000"/>
                  </a:lnSpc>
                </a:pPr>
                <a:r>
                  <a:rPr lang="en-GB" sz="2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Express </a:t>
                </a:r>
                <a:r>
                  <a:rPr lang="en-GB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your result as: </a:t>
                </a:r>
                <a:r>
                  <a:rPr lang="en-GB" sz="28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Hb</a:t>
                </a:r>
                <a:r>
                  <a:rPr lang="en-GB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....….</a:t>
                </a:r>
                <a:r>
                  <a:rPr lang="en-GB" sz="28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g/dl (not in %).  </a:t>
                </a:r>
                <a:endParaRPr lang="en-GB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200000"/>
                  </a:lnSpc>
                </a:pPr>
                <a:r>
                  <a:rPr lang="en-GB" sz="28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Oxygen </a:t>
                </a:r>
                <a:r>
                  <a:rPr lang="en-GB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carrying </a:t>
                </a:r>
                <a:r>
                  <a:rPr lang="en-GB" sz="28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capacity</a:t>
                </a:r>
              </a:p>
              <a:p>
                <a:pPr lvl="1" algn="just">
                  <a:lnSpc>
                    <a:spcPct val="250000"/>
                  </a:lnSpc>
                </a:pPr>
                <a:r>
                  <a:rPr lang="en-GB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Knowing </a:t>
                </a:r>
                <a:r>
                  <a:rPr lang="en-GB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your </a:t>
                </a:r>
                <a:r>
                  <a:rPr lang="en-GB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Hb</a:t>
                </a:r>
                <a:r>
                  <a:rPr lang="en-GB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concentration, and that 1.0 g of </a:t>
                </a:r>
                <a:r>
                  <a:rPr lang="en-GB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Hb</a:t>
                </a:r>
                <a:r>
                  <a:rPr lang="en-GB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 </a:t>
                </a:r>
                <a:r>
                  <a:rPr lang="en-GB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carry 1.34 </a:t>
                </a:r>
                <a:r>
                  <a:rPr lang="en-GB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b>
                        <m:r>
                          <a:rPr lang="en-GB" sz="24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calculate its oxygen-carrying capacity as …….…………ml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b>
                        <m:r>
                          <a:rPr lang="en-GB" sz="24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/dl</a:t>
                </a:r>
                <a:r>
                  <a:rPr lang="en-GB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GB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9853" y="2260907"/>
                <a:ext cx="11099747" cy="4882495"/>
              </a:xfrm>
              <a:blipFill rotWithShape="0">
                <a:blip r:embed="rId3"/>
                <a:stretch>
                  <a:fillRect l="-1044" r="-8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8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</a:t>
            </a:r>
            <a:r>
              <a:rPr lang="en-GB" sz="6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Sahli</a:t>
            </a:r>
            <a:r>
              <a:rPr lang="en-GB" sz="6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50000"/>
              </a:lnSpc>
              <a:buFont typeface="+mj-lt"/>
              <a:buAutoNum type="arabicPeriod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Simple, fairly quick, and accurate. </a:t>
            </a:r>
          </a:p>
          <a:p>
            <a:pPr marL="514350" indent="-514350" algn="just">
              <a:lnSpc>
                <a:spcPct val="250000"/>
              </a:lnSpc>
              <a:buFont typeface="+mj-lt"/>
              <a:buAutoNum type="arabicPeriod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does not require any costly apparatus, since it needs only direct </a:t>
            </a:r>
            <a:r>
              <a:rPr lang="en-GB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matching. </a:t>
            </a:r>
          </a:p>
          <a:p>
            <a:pPr marL="514350" indent="-514350" algn="just">
              <a:lnSpc>
                <a:spcPct val="250000"/>
              </a:lnSpc>
              <a:buFont typeface="+mj-lt"/>
              <a:buAutoNum type="arabicPeriod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running cost is minimal and can, therefore, be used in mass surveys. </a:t>
            </a:r>
          </a:p>
        </p:txBody>
      </p:sp>
    </p:spTree>
    <p:extLst>
      <p:ext uri="{BB962C8B-B14F-4D97-AF65-F5344CB8AC3E}">
        <p14:creationId xmlns:p14="http://schemas.microsoft.com/office/powerpoint/2010/main" val="23314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278718" cy="1041103"/>
          </a:xfrm>
        </p:spPr>
        <p:txBody>
          <a:bodyPr>
            <a:normAutofit/>
          </a:bodyPr>
          <a:lstStyle/>
          <a:p>
            <a:r>
              <a:rPr lang="en-GB" sz="6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of </a:t>
            </a:r>
            <a:r>
              <a:rPr lang="en-GB" sz="6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Sahli</a:t>
            </a:r>
            <a:r>
              <a:rPr lang="en-GB" sz="6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50000"/>
              </a:lnSpc>
              <a:buFont typeface="+mj-lt"/>
              <a:buAutoNum type="arabicPeriod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acid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hematin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not in true solution, some turbidity may occur.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250000"/>
              </a:lnSpc>
              <a:buFont typeface="+mj-lt"/>
              <a:buAutoNum type="arabicPeriod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estimates only the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oxyHb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reduced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other forms, such as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carboxyHb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metHb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not estimated.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250000"/>
              </a:lnSpc>
              <a:buFont typeface="+mj-lt"/>
              <a:buAutoNum type="arabicPeriod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of error may be high if proper precautions are not taken.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21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PRECAUTIONS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736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30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precautions mentioned for collecting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finger prick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blood, and filling the pipette must be observed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lnSpc>
                <a:spcPct val="30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finger should not be squeezed, and there should not be any blood sticking to the outside of the pipette tip.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7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PRECAUTIONS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300000"/>
              </a:lnSpc>
              <a:buFont typeface="+mj-lt"/>
              <a:buAutoNum type="arabicPeriod" startAt="3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recommended time should be allowed for the formation of acid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hematin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the action of acid on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300000"/>
              </a:lnSpc>
              <a:buFont typeface="+mj-lt"/>
              <a:buAutoNum type="arabicPeriod" startAt="3"/>
            </a:pP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diluting the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acid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hematin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solution, avoid over-dilution because the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cannot be concentrated. </a:t>
            </a:r>
            <a:endParaRPr lang="en-GB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35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values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algn="just">
              <a:lnSpc>
                <a:spcPct val="250000"/>
              </a:lnSpc>
            </a:pPr>
            <a:r>
              <a:rPr lang="en-GB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levels and their ranges are as follows:  </a:t>
            </a:r>
          </a:p>
          <a:p>
            <a:pPr lvl="1" algn="just">
              <a:lnSpc>
                <a:spcPct val="300000"/>
              </a:lnSpc>
            </a:pPr>
            <a:r>
              <a:rPr lang="en-GB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Males</a:t>
            </a: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(13.5–18) g/dl, (</a:t>
            </a: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14.5 g/dl).  </a:t>
            </a:r>
          </a:p>
          <a:p>
            <a:pPr lvl="1" algn="just">
              <a:lnSpc>
                <a:spcPct val="300000"/>
              </a:lnSpc>
            </a:pPr>
            <a:r>
              <a:rPr lang="en-GB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Females</a:t>
            </a: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n-GB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11.5–16) </a:t>
            </a: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g/dl</a:t>
            </a:r>
            <a:r>
              <a:rPr lang="en-GB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n-GB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12.5 g/dl).</a:t>
            </a:r>
            <a:endParaRPr lang="en-GB" sz="3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PRECAUTIONS 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lnSpc>
                <a:spcPct val="250000"/>
              </a:lnSpc>
              <a:buFont typeface="+mj-lt"/>
              <a:buAutoNum type="arabicPeriod" startAt="5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matching the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solution should be uniformly golden brown throughout the solution.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Dark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near the bottom of the tube indicates poor mixing. </a:t>
            </a:r>
          </a:p>
          <a:p>
            <a:pPr marL="514350" indent="-514350" algn="just">
              <a:lnSpc>
                <a:spcPct val="250000"/>
              </a:lnSpc>
              <a:buFont typeface="+mj-lt"/>
              <a:buAutoNum type="arabicPeriod" startAt="5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matching, 3 readings should be taken to reduce the personal error.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6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lang="en-GB" sz="6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50000"/>
              </a:lnSpc>
              <a:buFont typeface="+mj-lt"/>
              <a:buAutoNum type="arabicPeriod"/>
            </a:pPr>
            <a:r>
              <a:rPr lang="en-GB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</a:t>
            </a:r>
            <a:r>
              <a:rPr lang="en-GB" sz="3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  </a:t>
            </a:r>
          </a:p>
          <a:p>
            <a:pPr marL="927802" lvl="1" indent="-514350" algn="just">
              <a:lnSpc>
                <a:spcPct val="250000"/>
              </a:lnSpc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taken more than 20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blood sticking to the outside of the pipette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tip.</a:t>
            </a:r>
          </a:p>
          <a:p>
            <a:pPr marL="927802" lvl="1" indent="-514350" algn="just">
              <a:lnSpc>
                <a:spcPct val="250000"/>
              </a:lnSpc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Fading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colored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glass standards (rods).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05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lang="en-GB" sz="6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50000"/>
              </a:lnSpc>
              <a:buFont typeface="+mj-lt"/>
              <a:buAutoNum type="arabicPeriod" startAt="2"/>
            </a:pPr>
            <a:r>
              <a:rPr lang="en-GB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GB" sz="3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 </a:t>
            </a:r>
            <a:r>
              <a:rPr lang="en-GB" sz="3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 </a:t>
            </a:r>
            <a:r>
              <a:rPr lang="en-GB" sz="3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ount </a:t>
            </a:r>
          </a:p>
          <a:p>
            <a:pPr marL="927802" lvl="1" indent="-514350" algn="just">
              <a:lnSpc>
                <a:spcPct val="250000"/>
              </a:lnSpc>
            </a:pPr>
            <a:r>
              <a:rPr lang="en-GB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newborns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high altitude, etc.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802" lvl="1" indent="-514350" algn="just">
              <a:lnSpc>
                <a:spcPct val="250000"/>
              </a:lnSpc>
            </a:pPr>
            <a:r>
              <a:rPr lang="en-GB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Pathological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polycythemia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/hypoxia due to heart or lung diseases.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21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 </a:t>
            </a:r>
            <a:r>
              <a:rPr lang="en-GB" sz="6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n-GB" sz="3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	error </a:t>
            </a:r>
            <a:endParaRPr lang="en-GB" sz="3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7802" lvl="1" indent="-514350" algn="just">
              <a:lnSpc>
                <a:spcPct val="250000"/>
              </a:lnSpc>
            </a:pPr>
            <a:r>
              <a:rPr lang="en-GB" sz="279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</a:t>
            </a:r>
            <a:r>
              <a:rPr lang="en-GB" sz="279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diluted with tissue </a:t>
            </a:r>
            <a:r>
              <a:rPr lang="en-GB" sz="279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fluid. </a:t>
            </a:r>
          </a:p>
          <a:p>
            <a:pPr marL="927802" lvl="1" indent="-514350" algn="just">
              <a:lnSpc>
                <a:spcPct val="250000"/>
              </a:lnSpc>
            </a:pPr>
            <a:r>
              <a:rPr lang="en-GB" sz="279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</a:t>
            </a:r>
            <a:r>
              <a:rPr lang="en-GB" sz="279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taken is less than 20 </a:t>
            </a:r>
            <a:r>
              <a:rPr lang="en-GB" sz="279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µl.</a:t>
            </a:r>
          </a:p>
          <a:p>
            <a:pPr marL="927802" lvl="1" indent="-514350" algn="just">
              <a:lnSpc>
                <a:spcPct val="250000"/>
              </a:lnSpc>
            </a:pPr>
            <a:r>
              <a:rPr lang="en-GB" sz="2794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sz="279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79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acid </a:t>
            </a:r>
            <a:r>
              <a:rPr lang="en-GB" sz="2794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hematin</a:t>
            </a:r>
            <a:r>
              <a:rPr lang="en-GB" sz="279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allowed to develop fully. </a:t>
            </a:r>
            <a:endParaRPr lang="en-GB" sz="2794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 </a:t>
            </a:r>
            <a:r>
              <a:rPr lang="en-GB" sz="6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endParaRPr lang="en-GB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250000"/>
              </a:lnSpc>
              <a:buFont typeface="+mj-lt"/>
              <a:buAutoNum type="arabicPeriod" startAt="2"/>
            </a:pPr>
            <a:r>
              <a:rPr lang="en-GB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 </a:t>
            </a:r>
            <a:r>
              <a:rPr lang="en-GB" sz="3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 cell </a:t>
            </a:r>
            <a:r>
              <a:rPr lang="en-GB" sz="3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</a:p>
          <a:p>
            <a:pPr marL="927802" lvl="1" indent="-514350" algn="just">
              <a:lnSpc>
                <a:spcPct val="300000"/>
              </a:lnSpc>
            </a:pPr>
            <a:r>
              <a:rPr lang="en-GB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Physiological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females during pregnancy (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hemodilution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927802" lvl="1" indent="-514350" algn="just">
              <a:lnSpc>
                <a:spcPct val="300000"/>
              </a:lnSpc>
            </a:pPr>
            <a:r>
              <a:rPr lang="en-GB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Pathological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all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cases of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2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2" y="509400"/>
            <a:ext cx="10193322" cy="1041103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Apparatus and materials </a:t>
            </a:r>
            <a:endParaRPr lang="en-GB" sz="6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53" y="2260907"/>
            <a:ext cx="11099747" cy="4882495"/>
          </a:xfrm>
        </p:spPr>
        <p:txBody>
          <a:bodyPr>
            <a:normAutofit/>
          </a:bodyPr>
          <a:lstStyle/>
          <a:p>
            <a:pPr marL="571500" indent="-571500" algn="just">
              <a:lnSpc>
                <a:spcPct val="200000"/>
              </a:lnSpc>
              <a:buFont typeface="+mj-lt"/>
              <a:buAutoNum type="romanUcPeriod"/>
            </a:pPr>
            <a:r>
              <a:rPr lang="en-GB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Sahli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Hemoglobinometer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Hemometer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71500" indent="-571500" algn="just">
              <a:lnSpc>
                <a:spcPct val="200000"/>
              </a:lnSpc>
              <a:buFont typeface="+mj-lt"/>
              <a:buAutoNum type="romanUcPeriod"/>
            </a:pP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Decinormal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hydrochloric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(0.1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GB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571500" indent="-571500" algn="just">
              <a:lnSpc>
                <a:spcPct val="200000"/>
              </a:lnSpc>
              <a:buFont typeface="+mj-lt"/>
              <a:buAutoNum type="romanUcPeriod"/>
            </a:pPr>
            <a:r>
              <a:rPr lang="en-GB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skin prick. </a:t>
            </a:r>
            <a:endParaRPr lang="en-GB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4952" lvl="1" indent="-571500" algn="just">
              <a:lnSpc>
                <a:spcPct val="150000"/>
              </a:lnSpc>
            </a:pP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Sterile lancet/needle</a:t>
            </a:r>
          </a:p>
          <a:p>
            <a:pPr marL="984952" lvl="1" indent="-571500" algn="just">
              <a:lnSpc>
                <a:spcPct val="150000"/>
              </a:lnSpc>
            </a:pP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Sterile 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gauze and cotton swabs </a:t>
            </a:r>
            <a:endParaRPr lang="en-GB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4952" lvl="1" indent="-571500" algn="just">
              <a:lnSpc>
                <a:spcPct val="150000"/>
              </a:lnSpc>
            </a:pP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Methylated 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spirit/70% </a:t>
            </a:r>
            <a:r>
              <a:rPr lang="en-GB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alcohol   </a:t>
            </a:r>
          </a:p>
        </p:txBody>
      </p:sp>
    </p:spTree>
    <p:extLst>
      <p:ext uri="{BB962C8B-B14F-4D97-AF65-F5344CB8AC3E}">
        <p14:creationId xmlns:p14="http://schemas.microsoft.com/office/powerpoint/2010/main" val="358403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Custom 37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8C8D86"/>
      </a:accent1>
      <a:accent2>
        <a:srgbClr val="325366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5734</TotalTime>
  <Words>1277</Words>
  <Application>Microsoft Office PowerPoint</Application>
  <PresentationFormat>Custom</PresentationFormat>
  <Paragraphs>187</Paragraphs>
  <Slides>40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Cambria Math</vt:lpstr>
      <vt:lpstr>Century Gothic</vt:lpstr>
      <vt:lpstr>Elephant</vt:lpstr>
      <vt:lpstr>Times New Roman</vt:lpstr>
      <vt:lpstr>Wingdings 3</vt:lpstr>
      <vt:lpstr>Wisp</vt:lpstr>
      <vt:lpstr>Estimation of Hemoglobin Sahli method</vt:lpstr>
      <vt:lpstr>Principle  </vt:lpstr>
      <vt:lpstr>Principle </vt:lpstr>
      <vt:lpstr>Normal values </vt:lpstr>
      <vt:lpstr>Increased Hb</vt:lpstr>
      <vt:lpstr>Increased Hb</vt:lpstr>
      <vt:lpstr>Decreased Hb</vt:lpstr>
      <vt:lpstr>Decreased Hb</vt:lpstr>
      <vt:lpstr>Apparatus and materials </vt:lpstr>
      <vt:lpstr>PowerPoint Presentation</vt:lpstr>
      <vt:lpstr>PowerPoint Presentation</vt:lpstr>
      <vt:lpstr>PowerPoint Presentation</vt:lpstr>
      <vt:lpstr>Sahli Hemoglobinometer</vt:lpstr>
      <vt:lpstr>PowerPoint Presentation</vt:lpstr>
      <vt:lpstr>Sahli Hemoglobinometer</vt:lpstr>
      <vt:lpstr>Sahli Hemoglobinometer</vt:lpstr>
      <vt:lpstr>PowerPoint Presentation</vt:lpstr>
      <vt:lpstr>Sahli Hemoglobinometer</vt:lpstr>
      <vt:lpstr>Procedure </vt:lpstr>
      <vt:lpstr>PowerPoint Presentation</vt:lpstr>
      <vt:lpstr>Procedure </vt:lpstr>
      <vt:lpstr>PowerPoint Presentation</vt:lpstr>
      <vt:lpstr>Procedure </vt:lpstr>
      <vt:lpstr>PowerPoint Presentation</vt:lpstr>
      <vt:lpstr>Procedure </vt:lpstr>
      <vt:lpstr>Procedure </vt:lpstr>
      <vt:lpstr>Procedure </vt:lpstr>
      <vt:lpstr>PowerPoint Presentation</vt:lpstr>
      <vt:lpstr>Procedure </vt:lpstr>
      <vt:lpstr>PowerPoint Presentation</vt:lpstr>
      <vt:lpstr>PowerPoint Presentation</vt:lpstr>
      <vt:lpstr>Sources of error</vt:lpstr>
      <vt:lpstr>Observations and results </vt:lpstr>
      <vt:lpstr>Observations and results </vt:lpstr>
      <vt:lpstr>Report </vt:lpstr>
      <vt:lpstr>Advantages of Sahli method</vt:lpstr>
      <vt:lpstr>Disadvantages of Sahli method</vt:lpstr>
      <vt:lpstr>PRECAUTIONS </vt:lpstr>
      <vt:lpstr>PRECAUTIONS </vt:lpstr>
      <vt:lpstr>PRECAUTIONS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wadi</dc:creator>
  <cp:lastModifiedBy>mary wadi</cp:lastModifiedBy>
  <cp:revision>125</cp:revision>
  <dcterms:created xsi:type="dcterms:W3CDTF">2017-01-27T22:36:49Z</dcterms:created>
  <dcterms:modified xsi:type="dcterms:W3CDTF">2018-11-05T11:24:51Z</dcterms:modified>
</cp:coreProperties>
</file>